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71" r:id="rId4"/>
    <p:sldId id="262" r:id="rId5"/>
    <p:sldId id="263" r:id="rId6"/>
    <p:sldId id="267" r:id="rId7"/>
    <p:sldId id="268" r:id="rId8"/>
    <p:sldId id="264" r:id="rId9"/>
    <p:sldId id="272" r:id="rId10"/>
    <p:sldId id="269" r:id="rId11"/>
    <p:sldId id="273" r:id="rId12"/>
    <p:sldId id="270" r:id="rId13"/>
    <p:sldId id="274" r:id="rId14"/>
    <p:sldId id="259" r:id="rId15"/>
    <p:sldId id="261" r:id="rId1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4BF6343-6AD5-882E-B2FE-67479FC38770}" v="181" dt="2025-05-30T12:14:17.981"/>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16" autoAdjust="0"/>
    <p:restoredTop sz="94660"/>
  </p:normalViewPr>
  <p:slideViewPr>
    <p:cSldViewPr snapToGrid="0">
      <p:cViewPr varScale="1">
        <p:scale>
          <a:sx n="111" d="100"/>
          <a:sy n="111" d="100"/>
        </p:scale>
        <p:origin x="306" y="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21" Type="http://schemas.microsoft.com/office/2015/10/relationships/revisionInfo" Target="revisionInfo.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elslide">
    <p:spTree>
      <p:nvGrpSpPr>
        <p:cNvPr id="1" name=""/>
        <p:cNvGrpSpPr/>
        <p:nvPr/>
      </p:nvGrpSpPr>
      <p:grpSpPr>
        <a:xfrm>
          <a:off x="0" y="0"/>
          <a:ext cx="0" cy="0"/>
          <a:chOff x="0" y="0"/>
          <a:chExt cx="0" cy="0"/>
        </a:xfrm>
      </p:grpSpPr>
      <p:sp>
        <p:nvSpPr>
          <p:cNvPr id="2" name="Titel 1"/>
          <p:cNvSpPr>
            <a:spLocks noGrp="1"/>
          </p:cNvSpPr>
          <p:nvPr>
            <p:ph type="ctrTitle"/>
          </p:nvPr>
        </p:nvSpPr>
        <p:spPr>
          <a:xfrm>
            <a:off x="1524000" y="1122363"/>
            <a:ext cx="9144000" cy="2387600"/>
          </a:xfrm>
        </p:spPr>
        <p:txBody>
          <a:bodyPr anchor="b"/>
          <a:lstStyle>
            <a:lvl1pPr algn="ctr">
              <a:defRPr sz="6000"/>
            </a:lvl1pPr>
          </a:lstStyle>
          <a:p>
            <a:r>
              <a:rPr lang="da-DK"/>
              <a:t>Klik for at redigere i master</a:t>
            </a:r>
            <a:endParaRPr lang="en-US"/>
          </a:p>
        </p:txBody>
      </p:sp>
      <p:sp>
        <p:nvSpPr>
          <p:cNvPr id="3" name="Undertitel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a-DK"/>
              <a:t>Klik for at redigere i master</a:t>
            </a:r>
            <a:endParaRPr lang="en-US"/>
          </a:p>
        </p:txBody>
      </p:sp>
      <p:sp>
        <p:nvSpPr>
          <p:cNvPr id="4" name="Pladsholder til dato 3"/>
          <p:cNvSpPr>
            <a:spLocks noGrp="1"/>
          </p:cNvSpPr>
          <p:nvPr>
            <p:ph type="dt" sz="half" idx="10"/>
          </p:nvPr>
        </p:nvSpPr>
        <p:spPr/>
        <p:txBody>
          <a:bodyPr/>
          <a:lstStyle/>
          <a:p>
            <a:fld id="{B7AE9C44-9DAE-47EA-BF7B-527501938C3F}" type="datetimeFigureOut">
              <a:rPr lang="en-US" smtClean="0"/>
              <a:t>5/30/2025</a:t>
            </a:fld>
            <a:endParaRPr lang="en-US"/>
          </a:p>
        </p:txBody>
      </p:sp>
      <p:sp>
        <p:nvSpPr>
          <p:cNvPr id="5" name="Pladsholder til sidefod 4"/>
          <p:cNvSpPr>
            <a:spLocks noGrp="1"/>
          </p:cNvSpPr>
          <p:nvPr>
            <p:ph type="ftr" sz="quarter" idx="11"/>
          </p:nvPr>
        </p:nvSpPr>
        <p:spPr/>
        <p:txBody>
          <a:bodyPr/>
          <a:lstStyle/>
          <a:p>
            <a:endParaRPr lang="en-US"/>
          </a:p>
        </p:txBody>
      </p:sp>
      <p:sp>
        <p:nvSpPr>
          <p:cNvPr id="6" name="Pladsholder til slidenummer 5"/>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11616601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og indholdsobjek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a-DK"/>
              <a:t>Klik for at redigere i master</a:t>
            </a:r>
            <a:endParaRPr lang="en-US"/>
          </a:p>
        </p:txBody>
      </p:sp>
      <p:sp>
        <p:nvSpPr>
          <p:cNvPr id="3" name="Pladsholder til indhold 2"/>
          <p:cNvSpPr>
            <a:spLocks noGrp="1"/>
          </p:cNvSpPr>
          <p:nvPr>
            <p:ph idx="1"/>
          </p:nvPr>
        </p:nvSpPr>
        <p:spPr/>
        <p:txBody>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dato 3"/>
          <p:cNvSpPr>
            <a:spLocks noGrp="1"/>
          </p:cNvSpPr>
          <p:nvPr>
            <p:ph type="dt" sz="half" idx="10"/>
          </p:nvPr>
        </p:nvSpPr>
        <p:spPr/>
        <p:txBody>
          <a:bodyPr/>
          <a:lstStyle/>
          <a:p>
            <a:fld id="{B7AE9C44-9DAE-47EA-BF7B-527501938C3F}" type="datetimeFigureOut">
              <a:rPr lang="en-US" smtClean="0"/>
              <a:t>5/30/2025</a:t>
            </a:fld>
            <a:endParaRPr lang="en-US"/>
          </a:p>
        </p:txBody>
      </p:sp>
      <p:sp>
        <p:nvSpPr>
          <p:cNvPr id="5" name="Pladsholder til sidefod 4"/>
          <p:cNvSpPr>
            <a:spLocks noGrp="1"/>
          </p:cNvSpPr>
          <p:nvPr>
            <p:ph type="ftr" sz="quarter" idx="11"/>
          </p:nvPr>
        </p:nvSpPr>
        <p:spPr/>
        <p:txBody>
          <a:bodyPr/>
          <a:lstStyle/>
          <a:p>
            <a:endParaRPr lang="en-US"/>
          </a:p>
        </p:txBody>
      </p:sp>
      <p:sp>
        <p:nvSpPr>
          <p:cNvPr id="6" name="Pladsholder til slidenummer 5"/>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365797612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fsnitsoverskrift">
    <p:spTree>
      <p:nvGrpSpPr>
        <p:cNvPr id="1" name=""/>
        <p:cNvGrpSpPr/>
        <p:nvPr/>
      </p:nvGrpSpPr>
      <p:grpSpPr>
        <a:xfrm>
          <a:off x="0" y="0"/>
          <a:ext cx="0" cy="0"/>
          <a:chOff x="0" y="0"/>
          <a:chExt cx="0" cy="0"/>
        </a:xfrm>
      </p:grpSpPr>
      <p:sp>
        <p:nvSpPr>
          <p:cNvPr id="2" name="Titel 1"/>
          <p:cNvSpPr>
            <a:spLocks noGrp="1"/>
          </p:cNvSpPr>
          <p:nvPr>
            <p:ph type="title"/>
          </p:nvPr>
        </p:nvSpPr>
        <p:spPr>
          <a:xfrm>
            <a:off x="831850" y="1709738"/>
            <a:ext cx="10515600" cy="2852737"/>
          </a:xfrm>
        </p:spPr>
        <p:txBody>
          <a:bodyPr anchor="b"/>
          <a:lstStyle>
            <a:lvl1pPr>
              <a:defRPr sz="6000"/>
            </a:lvl1pPr>
          </a:lstStyle>
          <a:p>
            <a:r>
              <a:rPr lang="da-DK"/>
              <a:t>Klik for at redigere i master</a:t>
            </a:r>
            <a:endParaRPr lang="en-US"/>
          </a:p>
        </p:txBody>
      </p:sp>
      <p:sp>
        <p:nvSpPr>
          <p:cNvPr id="3" name="Pladsholder til tekst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da-DK"/>
              <a:t>Klik for at redigere i master</a:t>
            </a:r>
          </a:p>
        </p:txBody>
      </p:sp>
      <p:sp>
        <p:nvSpPr>
          <p:cNvPr id="4" name="Pladsholder til dato 3"/>
          <p:cNvSpPr>
            <a:spLocks noGrp="1"/>
          </p:cNvSpPr>
          <p:nvPr>
            <p:ph type="dt" sz="half" idx="10"/>
          </p:nvPr>
        </p:nvSpPr>
        <p:spPr/>
        <p:txBody>
          <a:bodyPr/>
          <a:lstStyle/>
          <a:p>
            <a:fld id="{B7AE9C44-9DAE-47EA-BF7B-527501938C3F}" type="datetimeFigureOut">
              <a:rPr lang="en-US" smtClean="0"/>
              <a:t>5/30/2025</a:t>
            </a:fld>
            <a:endParaRPr lang="en-US"/>
          </a:p>
        </p:txBody>
      </p:sp>
      <p:sp>
        <p:nvSpPr>
          <p:cNvPr id="5" name="Pladsholder til sidefod 4"/>
          <p:cNvSpPr>
            <a:spLocks noGrp="1"/>
          </p:cNvSpPr>
          <p:nvPr>
            <p:ph type="ftr" sz="quarter" idx="11"/>
          </p:nvPr>
        </p:nvSpPr>
        <p:spPr/>
        <p:txBody>
          <a:bodyPr/>
          <a:lstStyle/>
          <a:p>
            <a:endParaRPr lang="en-US"/>
          </a:p>
        </p:txBody>
      </p:sp>
      <p:sp>
        <p:nvSpPr>
          <p:cNvPr id="6" name="Pladsholder til slidenummer 5"/>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101371451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o indholdsobjekter">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a-DK"/>
              <a:t>Klik for at redigere i master</a:t>
            </a:r>
            <a:endParaRPr lang="en-US"/>
          </a:p>
        </p:txBody>
      </p:sp>
      <p:sp>
        <p:nvSpPr>
          <p:cNvPr id="3" name="Pladsholder til indhold 2"/>
          <p:cNvSpPr>
            <a:spLocks noGrp="1"/>
          </p:cNvSpPr>
          <p:nvPr>
            <p:ph sz="half" idx="1"/>
          </p:nvPr>
        </p:nvSpPr>
        <p:spPr>
          <a:xfrm>
            <a:off x="838200" y="1825625"/>
            <a:ext cx="5181600" cy="4351338"/>
          </a:xfrm>
        </p:spPr>
        <p:txBody>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indhold 3"/>
          <p:cNvSpPr>
            <a:spLocks noGrp="1"/>
          </p:cNvSpPr>
          <p:nvPr>
            <p:ph sz="half" idx="2"/>
          </p:nvPr>
        </p:nvSpPr>
        <p:spPr>
          <a:xfrm>
            <a:off x="6172200" y="1825625"/>
            <a:ext cx="5181600" cy="4351338"/>
          </a:xfrm>
        </p:spPr>
        <p:txBody>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5" name="Pladsholder til dato 4"/>
          <p:cNvSpPr>
            <a:spLocks noGrp="1"/>
          </p:cNvSpPr>
          <p:nvPr>
            <p:ph type="dt" sz="half" idx="10"/>
          </p:nvPr>
        </p:nvSpPr>
        <p:spPr/>
        <p:txBody>
          <a:bodyPr/>
          <a:lstStyle/>
          <a:p>
            <a:fld id="{B7AE9C44-9DAE-47EA-BF7B-527501938C3F}" type="datetimeFigureOut">
              <a:rPr lang="en-US" smtClean="0"/>
              <a:t>5/30/2025</a:t>
            </a:fld>
            <a:endParaRPr lang="en-US"/>
          </a:p>
        </p:txBody>
      </p:sp>
      <p:sp>
        <p:nvSpPr>
          <p:cNvPr id="6" name="Pladsholder til sidefod 5"/>
          <p:cNvSpPr>
            <a:spLocks noGrp="1"/>
          </p:cNvSpPr>
          <p:nvPr>
            <p:ph type="ftr" sz="quarter" idx="11"/>
          </p:nvPr>
        </p:nvSpPr>
        <p:spPr/>
        <p:txBody>
          <a:bodyPr/>
          <a:lstStyle/>
          <a:p>
            <a:endParaRPr lang="en-US"/>
          </a:p>
        </p:txBody>
      </p:sp>
      <p:sp>
        <p:nvSpPr>
          <p:cNvPr id="7" name="Pladsholder til slidenummer 6"/>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277196831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Sammenligning">
    <p:spTree>
      <p:nvGrpSpPr>
        <p:cNvPr id="1" name=""/>
        <p:cNvGrpSpPr/>
        <p:nvPr/>
      </p:nvGrpSpPr>
      <p:grpSpPr>
        <a:xfrm>
          <a:off x="0" y="0"/>
          <a:ext cx="0" cy="0"/>
          <a:chOff x="0" y="0"/>
          <a:chExt cx="0" cy="0"/>
        </a:xfrm>
      </p:grpSpPr>
      <p:sp>
        <p:nvSpPr>
          <p:cNvPr id="2" name="Titel 1"/>
          <p:cNvSpPr>
            <a:spLocks noGrp="1"/>
          </p:cNvSpPr>
          <p:nvPr>
            <p:ph type="title"/>
          </p:nvPr>
        </p:nvSpPr>
        <p:spPr>
          <a:xfrm>
            <a:off x="839788" y="365125"/>
            <a:ext cx="10515600" cy="1325563"/>
          </a:xfrm>
        </p:spPr>
        <p:txBody>
          <a:bodyPr/>
          <a:lstStyle/>
          <a:p>
            <a:r>
              <a:rPr lang="da-DK"/>
              <a:t>Klik for at redigere i master</a:t>
            </a:r>
            <a:endParaRPr lang="en-US"/>
          </a:p>
        </p:txBody>
      </p:sp>
      <p:sp>
        <p:nvSpPr>
          <p:cNvPr id="3" name="Pladsholder til tekst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a-DK"/>
              <a:t>Klik for at redigere i master</a:t>
            </a:r>
          </a:p>
        </p:txBody>
      </p:sp>
      <p:sp>
        <p:nvSpPr>
          <p:cNvPr id="4" name="Pladsholder til indhold 3"/>
          <p:cNvSpPr>
            <a:spLocks noGrp="1"/>
          </p:cNvSpPr>
          <p:nvPr>
            <p:ph sz="half" idx="2"/>
          </p:nvPr>
        </p:nvSpPr>
        <p:spPr>
          <a:xfrm>
            <a:off x="839788" y="2505075"/>
            <a:ext cx="5157787" cy="3684588"/>
          </a:xfrm>
        </p:spPr>
        <p:txBody>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5" name="Pladsholder til tekst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a-DK"/>
              <a:t>Klik for at redigere i master</a:t>
            </a:r>
          </a:p>
        </p:txBody>
      </p:sp>
      <p:sp>
        <p:nvSpPr>
          <p:cNvPr id="6" name="Pladsholder til indhold 5"/>
          <p:cNvSpPr>
            <a:spLocks noGrp="1"/>
          </p:cNvSpPr>
          <p:nvPr>
            <p:ph sz="quarter" idx="4"/>
          </p:nvPr>
        </p:nvSpPr>
        <p:spPr>
          <a:xfrm>
            <a:off x="6172200" y="2505075"/>
            <a:ext cx="5183188" cy="3684588"/>
          </a:xfrm>
        </p:spPr>
        <p:txBody>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7" name="Pladsholder til dato 6"/>
          <p:cNvSpPr>
            <a:spLocks noGrp="1"/>
          </p:cNvSpPr>
          <p:nvPr>
            <p:ph type="dt" sz="half" idx="10"/>
          </p:nvPr>
        </p:nvSpPr>
        <p:spPr/>
        <p:txBody>
          <a:bodyPr/>
          <a:lstStyle/>
          <a:p>
            <a:fld id="{B7AE9C44-9DAE-47EA-BF7B-527501938C3F}" type="datetimeFigureOut">
              <a:rPr lang="en-US" smtClean="0"/>
              <a:t>5/30/2025</a:t>
            </a:fld>
            <a:endParaRPr lang="en-US"/>
          </a:p>
        </p:txBody>
      </p:sp>
      <p:sp>
        <p:nvSpPr>
          <p:cNvPr id="8" name="Pladsholder til sidefod 7"/>
          <p:cNvSpPr>
            <a:spLocks noGrp="1"/>
          </p:cNvSpPr>
          <p:nvPr>
            <p:ph type="ftr" sz="quarter" idx="11"/>
          </p:nvPr>
        </p:nvSpPr>
        <p:spPr/>
        <p:txBody>
          <a:bodyPr/>
          <a:lstStyle/>
          <a:p>
            <a:endParaRPr lang="en-US"/>
          </a:p>
        </p:txBody>
      </p:sp>
      <p:sp>
        <p:nvSpPr>
          <p:cNvPr id="9" name="Pladsholder til slidenummer 8"/>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178614992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Kun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a-DK"/>
              <a:t>Klik for at redigere i master</a:t>
            </a:r>
            <a:endParaRPr lang="en-US"/>
          </a:p>
        </p:txBody>
      </p:sp>
      <p:sp>
        <p:nvSpPr>
          <p:cNvPr id="3" name="Pladsholder til dato 2"/>
          <p:cNvSpPr>
            <a:spLocks noGrp="1"/>
          </p:cNvSpPr>
          <p:nvPr>
            <p:ph type="dt" sz="half" idx="10"/>
          </p:nvPr>
        </p:nvSpPr>
        <p:spPr/>
        <p:txBody>
          <a:bodyPr/>
          <a:lstStyle/>
          <a:p>
            <a:fld id="{B7AE9C44-9DAE-47EA-BF7B-527501938C3F}" type="datetimeFigureOut">
              <a:rPr lang="en-US" smtClean="0"/>
              <a:t>5/30/2025</a:t>
            </a:fld>
            <a:endParaRPr lang="en-US"/>
          </a:p>
        </p:txBody>
      </p:sp>
      <p:sp>
        <p:nvSpPr>
          <p:cNvPr id="4" name="Pladsholder til sidefod 3"/>
          <p:cNvSpPr>
            <a:spLocks noGrp="1"/>
          </p:cNvSpPr>
          <p:nvPr>
            <p:ph type="ftr" sz="quarter" idx="11"/>
          </p:nvPr>
        </p:nvSpPr>
        <p:spPr/>
        <p:txBody>
          <a:bodyPr/>
          <a:lstStyle/>
          <a:p>
            <a:endParaRPr lang="en-US"/>
          </a:p>
        </p:txBody>
      </p:sp>
      <p:sp>
        <p:nvSpPr>
          <p:cNvPr id="5" name="Pladsholder til slidenummer 4"/>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73774952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
        <p:nvSpPr>
          <p:cNvPr id="2" name="Pladsholder til dato 1"/>
          <p:cNvSpPr>
            <a:spLocks noGrp="1"/>
          </p:cNvSpPr>
          <p:nvPr>
            <p:ph type="dt" sz="half" idx="10"/>
          </p:nvPr>
        </p:nvSpPr>
        <p:spPr/>
        <p:txBody>
          <a:bodyPr/>
          <a:lstStyle/>
          <a:p>
            <a:fld id="{B7AE9C44-9DAE-47EA-BF7B-527501938C3F}" type="datetimeFigureOut">
              <a:rPr lang="en-US" smtClean="0"/>
              <a:t>5/30/2025</a:t>
            </a:fld>
            <a:endParaRPr lang="en-US"/>
          </a:p>
        </p:txBody>
      </p:sp>
      <p:sp>
        <p:nvSpPr>
          <p:cNvPr id="3" name="Pladsholder til sidefod 2"/>
          <p:cNvSpPr>
            <a:spLocks noGrp="1"/>
          </p:cNvSpPr>
          <p:nvPr>
            <p:ph type="ftr" sz="quarter" idx="11"/>
          </p:nvPr>
        </p:nvSpPr>
        <p:spPr/>
        <p:txBody>
          <a:bodyPr/>
          <a:lstStyle/>
          <a:p>
            <a:endParaRPr lang="en-US"/>
          </a:p>
        </p:txBody>
      </p:sp>
      <p:sp>
        <p:nvSpPr>
          <p:cNvPr id="4" name="Pladsholder til slidenummer 3"/>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5250103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dhold med billedteks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p:spPr>
        <p:txBody>
          <a:bodyPr anchor="b"/>
          <a:lstStyle>
            <a:lvl1pPr>
              <a:defRPr sz="3200"/>
            </a:lvl1pPr>
          </a:lstStyle>
          <a:p>
            <a:r>
              <a:rPr lang="da-DK"/>
              <a:t>Klik for at redigere i master</a:t>
            </a:r>
            <a:endParaRPr lang="en-US"/>
          </a:p>
        </p:txBody>
      </p:sp>
      <p:sp>
        <p:nvSpPr>
          <p:cNvPr id="3" name="Pladsholder til indhold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teks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a-DK"/>
              <a:t>Klik for at redigere i master</a:t>
            </a:r>
          </a:p>
        </p:txBody>
      </p:sp>
      <p:sp>
        <p:nvSpPr>
          <p:cNvPr id="5" name="Pladsholder til dato 4"/>
          <p:cNvSpPr>
            <a:spLocks noGrp="1"/>
          </p:cNvSpPr>
          <p:nvPr>
            <p:ph type="dt" sz="half" idx="10"/>
          </p:nvPr>
        </p:nvSpPr>
        <p:spPr/>
        <p:txBody>
          <a:bodyPr/>
          <a:lstStyle/>
          <a:p>
            <a:fld id="{B7AE9C44-9DAE-47EA-BF7B-527501938C3F}" type="datetimeFigureOut">
              <a:rPr lang="en-US" smtClean="0"/>
              <a:t>5/30/2025</a:t>
            </a:fld>
            <a:endParaRPr lang="en-US"/>
          </a:p>
        </p:txBody>
      </p:sp>
      <p:sp>
        <p:nvSpPr>
          <p:cNvPr id="6" name="Pladsholder til sidefod 5"/>
          <p:cNvSpPr>
            <a:spLocks noGrp="1"/>
          </p:cNvSpPr>
          <p:nvPr>
            <p:ph type="ftr" sz="quarter" idx="11"/>
          </p:nvPr>
        </p:nvSpPr>
        <p:spPr/>
        <p:txBody>
          <a:bodyPr/>
          <a:lstStyle/>
          <a:p>
            <a:endParaRPr lang="en-US"/>
          </a:p>
        </p:txBody>
      </p:sp>
      <p:sp>
        <p:nvSpPr>
          <p:cNvPr id="7" name="Pladsholder til slidenummer 6"/>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9045328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lede med billedteks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p:spPr>
        <p:txBody>
          <a:bodyPr anchor="b"/>
          <a:lstStyle>
            <a:lvl1pPr>
              <a:defRPr sz="3200"/>
            </a:lvl1pPr>
          </a:lstStyle>
          <a:p>
            <a:r>
              <a:rPr lang="da-DK"/>
              <a:t>Klik for at redigere i master</a:t>
            </a:r>
            <a:endParaRPr lang="en-US"/>
          </a:p>
        </p:txBody>
      </p:sp>
      <p:sp>
        <p:nvSpPr>
          <p:cNvPr id="3" name="Pladsholder til billede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Pladsholder til teks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a-DK"/>
              <a:t>Klik for at redigere i master</a:t>
            </a:r>
          </a:p>
        </p:txBody>
      </p:sp>
      <p:sp>
        <p:nvSpPr>
          <p:cNvPr id="5" name="Pladsholder til dato 4"/>
          <p:cNvSpPr>
            <a:spLocks noGrp="1"/>
          </p:cNvSpPr>
          <p:nvPr>
            <p:ph type="dt" sz="half" idx="10"/>
          </p:nvPr>
        </p:nvSpPr>
        <p:spPr/>
        <p:txBody>
          <a:bodyPr/>
          <a:lstStyle/>
          <a:p>
            <a:fld id="{B7AE9C44-9DAE-47EA-BF7B-527501938C3F}" type="datetimeFigureOut">
              <a:rPr lang="en-US" smtClean="0"/>
              <a:t>5/30/2025</a:t>
            </a:fld>
            <a:endParaRPr lang="en-US"/>
          </a:p>
        </p:txBody>
      </p:sp>
      <p:sp>
        <p:nvSpPr>
          <p:cNvPr id="6" name="Pladsholder til sidefod 5"/>
          <p:cNvSpPr>
            <a:spLocks noGrp="1"/>
          </p:cNvSpPr>
          <p:nvPr>
            <p:ph type="ftr" sz="quarter" idx="11"/>
          </p:nvPr>
        </p:nvSpPr>
        <p:spPr/>
        <p:txBody>
          <a:bodyPr/>
          <a:lstStyle/>
          <a:p>
            <a:endParaRPr lang="en-US"/>
          </a:p>
        </p:txBody>
      </p:sp>
      <p:sp>
        <p:nvSpPr>
          <p:cNvPr id="7" name="Pladsholder til slidenummer 6"/>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29346007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el og lodret teks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a-DK"/>
              <a:t>Klik for at redigere i master</a:t>
            </a:r>
            <a:endParaRPr lang="en-US"/>
          </a:p>
        </p:txBody>
      </p:sp>
      <p:sp>
        <p:nvSpPr>
          <p:cNvPr id="3" name="Pladsholder til lodret titel 2"/>
          <p:cNvSpPr>
            <a:spLocks noGrp="1"/>
          </p:cNvSpPr>
          <p:nvPr>
            <p:ph type="body" orient="vert" idx="1"/>
          </p:nvPr>
        </p:nvSpPr>
        <p:spPr/>
        <p:txBody>
          <a:bodyPr vert="eaVert"/>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dato 3"/>
          <p:cNvSpPr>
            <a:spLocks noGrp="1"/>
          </p:cNvSpPr>
          <p:nvPr>
            <p:ph type="dt" sz="half" idx="10"/>
          </p:nvPr>
        </p:nvSpPr>
        <p:spPr/>
        <p:txBody>
          <a:bodyPr/>
          <a:lstStyle/>
          <a:p>
            <a:fld id="{B7AE9C44-9DAE-47EA-BF7B-527501938C3F}" type="datetimeFigureOut">
              <a:rPr lang="en-US" smtClean="0"/>
              <a:t>5/30/2025</a:t>
            </a:fld>
            <a:endParaRPr lang="en-US"/>
          </a:p>
        </p:txBody>
      </p:sp>
      <p:sp>
        <p:nvSpPr>
          <p:cNvPr id="5" name="Pladsholder til sidefod 4"/>
          <p:cNvSpPr>
            <a:spLocks noGrp="1"/>
          </p:cNvSpPr>
          <p:nvPr>
            <p:ph type="ftr" sz="quarter" idx="11"/>
          </p:nvPr>
        </p:nvSpPr>
        <p:spPr/>
        <p:txBody>
          <a:bodyPr/>
          <a:lstStyle/>
          <a:p>
            <a:endParaRPr lang="en-US"/>
          </a:p>
        </p:txBody>
      </p:sp>
      <p:sp>
        <p:nvSpPr>
          <p:cNvPr id="6" name="Pladsholder til slidenummer 5"/>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37839936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ret titel og tekst">
    <p:spTree>
      <p:nvGrpSpPr>
        <p:cNvPr id="1" name=""/>
        <p:cNvGrpSpPr/>
        <p:nvPr/>
      </p:nvGrpSpPr>
      <p:grpSpPr>
        <a:xfrm>
          <a:off x="0" y="0"/>
          <a:ext cx="0" cy="0"/>
          <a:chOff x="0" y="0"/>
          <a:chExt cx="0" cy="0"/>
        </a:xfrm>
      </p:grpSpPr>
      <p:sp>
        <p:nvSpPr>
          <p:cNvPr id="2" name="Lodret titel 1"/>
          <p:cNvSpPr>
            <a:spLocks noGrp="1"/>
          </p:cNvSpPr>
          <p:nvPr>
            <p:ph type="title" orient="vert"/>
          </p:nvPr>
        </p:nvSpPr>
        <p:spPr>
          <a:xfrm>
            <a:off x="8724900" y="365125"/>
            <a:ext cx="2628900" cy="5811838"/>
          </a:xfrm>
        </p:spPr>
        <p:txBody>
          <a:bodyPr vert="eaVert"/>
          <a:lstStyle/>
          <a:p>
            <a:r>
              <a:rPr lang="da-DK"/>
              <a:t>Klik for at redigere i master</a:t>
            </a:r>
            <a:endParaRPr lang="en-US"/>
          </a:p>
        </p:txBody>
      </p:sp>
      <p:sp>
        <p:nvSpPr>
          <p:cNvPr id="3" name="Pladsholder til lodret titel 2"/>
          <p:cNvSpPr>
            <a:spLocks noGrp="1"/>
          </p:cNvSpPr>
          <p:nvPr>
            <p:ph type="body" orient="vert" idx="1"/>
          </p:nvPr>
        </p:nvSpPr>
        <p:spPr>
          <a:xfrm>
            <a:off x="838200" y="365125"/>
            <a:ext cx="7734300" cy="5811838"/>
          </a:xfrm>
        </p:spPr>
        <p:txBody>
          <a:bodyPr vert="eaVert"/>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dato 3"/>
          <p:cNvSpPr>
            <a:spLocks noGrp="1"/>
          </p:cNvSpPr>
          <p:nvPr>
            <p:ph type="dt" sz="half" idx="10"/>
          </p:nvPr>
        </p:nvSpPr>
        <p:spPr/>
        <p:txBody>
          <a:bodyPr/>
          <a:lstStyle/>
          <a:p>
            <a:fld id="{B7AE9C44-9DAE-47EA-BF7B-527501938C3F}" type="datetimeFigureOut">
              <a:rPr lang="en-US" smtClean="0"/>
              <a:t>5/30/2025</a:t>
            </a:fld>
            <a:endParaRPr lang="en-US"/>
          </a:p>
        </p:txBody>
      </p:sp>
      <p:sp>
        <p:nvSpPr>
          <p:cNvPr id="5" name="Pladsholder til sidefod 4"/>
          <p:cNvSpPr>
            <a:spLocks noGrp="1"/>
          </p:cNvSpPr>
          <p:nvPr>
            <p:ph type="ftr" sz="quarter" idx="11"/>
          </p:nvPr>
        </p:nvSpPr>
        <p:spPr/>
        <p:txBody>
          <a:bodyPr/>
          <a:lstStyle/>
          <a:p>
            <a:endParaRPr lang="en-US"/>
          </a:p>
        </p:txBody>
      </p:sp>
      <p:sp>
        <p:nvSpPr>
          <p:cNvPr id="6" name="Pladsholder til slidenummer 5"/>
          <p:cNvSpPr>
            <a:spLocks noGrp="1"/>
          </p:cNvSpPr>
          <p:nvPr>
            <p:ph type="sldNum" sz="quarter" idx="12"/>
          </p:nvPr>
        </p:nvSpPr>
        <p:spPr/>
        <p:txBody>
          <a:bodyPr/>
          <a:lstStyle/>
          <a:p>
            <a:fld id="{0D0FC2E3-A69C-4D5E-9D0D-9F10D106B08F}" type="slidenum">
              <a:rPr lang="en-US" smtClean="0"/>
              <a:t>‹nr.›</a:t>
            </a:fld>
            <a:endParaRPr lang="en-US"/>
          </a:p>
        </p:txBody>
      </p:sp>
    </p:spTree>
    <p:extLst>
      <p:ext uri="{BB962C8B-B14F-4D97-AF65-F5344CB8AC3E}">
        <p14:creationId xmlns:p14="http://schemas.microsoft.com/office/powerpoint/2010/main" val="13351283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dsholder til titel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da-DK"/>
              <a:t>Klik for at redigere i master</a:t>
            </a:r>
            <a:endParaRPr lang="en-US"/>
          </a:p>
        </p:txBody>
      </p:sp>
      <p:sp>
        <p:nvSpPr>
          <p:cNvPr id="3" name="Pladsholder til tekst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da-DK"/>
              <a:t>Klik for at redigere i master</a:t>
            </a:r>
          </a:p>
          <a:p>
            <a:pPr lvl="1"/>
            <a:r>
              <a:rPr lang="da-DK"/>
              <a:t>Andet niveau</a:t>
            </a:r>
          </a:p>
          <a:p>
            <a:pPr lvl="2"/>
            <a:r>
              <a:rPr lang="da-DK"/>
              <a:t>Tredje niveau</a:t>
            </a:r>
          </a:p>
          <a:p>
            <a:pPr lvl="3"/>
            <a:r>
              <a:rPr lang="da-DK"/>
              <a:t>Fjerde niveau</a:t>
            </a:r>
          </a:p>
          <a:p>
            <a:pPr lvl="4"/>
            <a:r>
              <a:rPr lang="da-DK"/>
              <a:t>Femte niveau</a:t>
            </a:r>
            <a:endParaRPr lang="en-US"/>
          </a:p>
        </p:txBody>
      </p:sp>
      <p:sp>
        <p:nvSpPr>
          <p:cNvPr id="4" name="Pladsholder til dato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7AE9C44-9DAE-47EA-BF7B-527501938C3F}" type="datetimeFigureOut">
              <a:rPr lang="en-US" smtClean="0"/>
              <a:t>5/30/2025</a:t>
            </a:fld>
            <a:endParaRPr lang="en-US"/>
          </a:p>
        </p:txBody>
      </p:sp>
      <p:sp>
        <p:nvSpPr>
          <p:cNvPr id="5" name="Pladsholder til sidefod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Pladsholder til slidenumm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D0FC2E3-A69C-4D5E-9D0D-9F10D106B08F}" type="slidenum">
              <a:rPr lang="en-US" smtClean="0"/>
              <a:t>‹nr.›</a:t>
            </a:fld>
            <a:endParaRPr lang="en-US"/>
          </a:p>
        </p:txBody>
      </p:sp>
    </p:spTree>
    <p:extLst>
      <p:ext uri="{BB962C8B-B14F-4D97-AF65-F5344CB8AC3E}">
        <p14:creationId xmlns:p14="http://schemas.microsoft.com/office/powerpoint/2010/main" val="45056395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p:txBody>
          <a:bodyPr>
            <a:normAutofit/>
          </a:bodyPr>
          <a:lstStyle/>
          <a:p>
            <a:r>
              <a:rPr lang="en-US" dirty="0" err="1">
                <a:cs typeface="Calibri Light"/>
              </a:rPr>
              <a:t>Visionsplan</a:t>
            </a:r>
            <a:r>
              <a:rPr lang="en-US" dirty="0">
                <a:cs typeface="Calibri Light"/>
              </a:rPr>
              <a:t> </a:t>
            </a:r>
            <a:br>
              <a:rPr lang="en-US" dirty="0">
                <a:cs typeface="Calibri Light"/>
              </a:rPr>
            </a:br>
            <a:r>
              <a:rPr lang="en-US" b="1" dirty="0">
                <a:cs typeface="Calibri Light"/>
              </a:rPr>
              <a:t>Den Danske Billard Union</a:t>
            </a:r>
            <a:r>
              <a:rPr lang="en-US" dirty="0">
                <a:cs typeface="Calibri Light"/>
              </a:rPr>
              <a:t> </a:t>
            </a:r>
            <a:br>
              <a:rPr lang="en-US">
                <a:cs typeface="Calibri Light"/>
              </a:rPr>
            </a:br>
            <a:r>
              <a:rPr lang="en-US" sz="4400">
                <a:cs typeface="Calibri Light"/>
              </a:rPr>
              <a:t>2026-2029</a:t>
            </a:r>
            <a:endParaRPr lang="en-US" sz="4400" dirty="0"/>
          </a:p>
        </p:txBody>
      </p:sp>
      <p:sp>
        <p:nvSpPr>
          <p:cNvPr id="3" name="Undertitel 2"/>
          <p:cNvSpPr>
            <a:spLocks noGrp="1"/>
          </p:cNvSpPr>
          <p:nvPr>
            <p:ph type="subTitle" idx="1"/>
          </p:nvPr>
        </p:nvSpPr>
        <p:spPr/>
        <p:txBody>
          <a:bodyPr vert="horz" lIns="91440" tIns="45720" rIns="91440" bIns="45720" rtlCol="0" anchor="t">
            <a:noAutofit/>
          </a:bodyPr>
          <a:lstStyle/>
          <a:p>
            <a:r>
              <a:rPr lang="en-US" sz="3200" b="1" dirty="0">
                <a:cs typeface="Calibri"/>
              </a:rPr>
              <a:t>SKOMAR </a:t>
            </a:r>
          </a:p>
          <a:p>
            <a:r>
              <a:rPr lang="en-US" sz="2800" b="1" dirty="0" err="1">
                <a:cs typeface="Calibri"/>
              </a:rPr>
              <a:t>Skomarudvalget</a:t>
            </a:r>
            <a:br>
              <a:rPr lang="en-US" sz="2800" b="1" dirty="0">
                <a:cs typeface="Calibri"/>
              </a:rPr>
            </a:br>
            <a:endParaRPr lang="en-US" sz="2800" b="1" dirty="0">
              <a:cs typeface="Calibri"/>
            </a:endParaRPr>
          </a:p>
        </p:txBody>
      </p:sp>
      <p:pic>
        <p:nvPicPr>
          <p:cNvPr id="6" name="Billede 5" descr="Et billede, der indeholder Font/skrifttype, tekst, Grafik, logo&#10;&#10;Automatisk genereret beskrivelse">
            <a:extLst>
              <a:ext uri="{FF2B5EF4-FFF2-40B4-BE49-F238E27FC236}">
                <a16:creationId xmlns:a16="http://schemas.microsoft.com/office/drawing/2014/main" id="{AC98BDD7-1B40-30D7-3BBA-6684F1482D17}"/>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120638" y="5455173"/>
            <a:ext cx="1950724" cy="850394"/>
          </a:xfrm>
          <a:prstGeom prst="rect">
            <a:avLst/>
          </a:prstGeom>
        </p:spPr>
      </p:pic>
    </p:spTree>
    <p:extLst>
      <p:ext uri="{BB962C8B-B14F-4D97-AF65-F5344CB8AC3E}">
        <p14:creationId xmlns:p14="http://schemas.microsoft.com/office/powerpoint/2010/main" val="342494267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9A494DE3-37ED-4DB7-BA46-B1BA74F8D297}"/>
              </a:ext>
            </a:extLst>
          </p:cNvPr>
          <p:cNvSpPr>
            <a:spLocks noGrp="1"/>
          </p:cNvSpPr>
          <p:nvPr>
            <p:ph type="title"/>
          </p:nvPr>
        </p:nvSpPr>
        <p:spPr/>
        <p:txBody>
          <a:bodyPr/>
          <a:lstStyle/>
          <a:p>
            <a:r>
              <a:rPr lang="da-DK" dirty="0">
                <a:cs typeface="Calibri Light"/>
              </a:rPr>
              <a:t>Status 2025 </a:t>
            </a:r>
            <a:endParaRPr lang="da-DK" dirty="0"/>
          </a:p>
        </p:txBody>
      </p:sp>
      <p:sp>
        <p:nvSpPr>
          <p:cNvPr id="3" name="Pladsholder til indhold 2">
            <a:extLst>
              <a:ext uri="{FF2B5EF4-FFF2-40B4-BE49-F238E27FC236}">
                <a16:creationId xmlns:a16="http://schemas.microsoft.com/office/drawing/2014/main" id="{FD46E6A3-5C5B-4AEE-96C3-59914152D311}"/>
              </a:ext>
            </a:extLst>
          </p:cNvPr>
          <p:cNvSpPr>
            <a:spLocks noGrp="1"/>
          </p:cNvSpPr>
          <p:nvPr>
            <p:ph idx="1"/>
          </p:nvPr>
        </p:nvSpPr>
        <p:spPr/>
        <p:txBody>
          <a:bodyPr vert="horz" lIns="91440" tIns="45720" rIns="91440" bIns="45720" rtlCol="0" anchor="t">
            <a:normAutofit fontScale="92500" lnSpcReduction="20000"/>
          </a:bodyPr>
          <a:lstStyle/>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Indsatsen startede i DDBU med implementeringen af den 6. disciplin tilbage i 2020. Nogle år forinden havde Danish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Skomar</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Masters skabt et nyt koncept designet til en sportslig servicering, en udvidelse af sponsorplatformen, en forbedring af ”takt og tone” og samtidig en brobygning miljøerne imellem. Det lykkedes at få et godt fundament efter 3 sæsoner med DSM.</a:t>
            </a:r>
          </a:p>
          <a:p>
            <a:pPr>
              <a:lnSpc>
                <a:spcPct val="115000"/>
              </a:lnSpc>
              <a:spcAft>
                <a:spcPts val="800"/>
              </a:spcAft>
            </a:pPr>
            <a:r>
              <a:rPr lang="da-DK" sz="1800" kern="100" dirty="0">
                <a:effectLst/>
                <a:latin typeface="Calibri"/>
                <a:ea typeface="Calibri"/>
                <a:cs typeface="Times New Roman"/>
              </a:rPr>
              <a:t>Nu – efter 5 års arbejde i DDBU-regi - er </a:t>
            </a:r>
            <a:r>
              <a:rPr lang="da-DK" sz="1800" kern="100" dirty="0" err="1">
                <a:effectLst/>
                <a:latin typeface="Calibri"/>
                <a:ea typeface="Calibri"/>
                <a:cs typeface="Times New Roman"/>
              </a:rPr>
              <a:t>Skomar</a:t>
            </a:r>
            <a:r>
              <a:rPr lang="da-DK" sz="1800" kern="100" dirty="0">
                <a:effectLst/>
                <a:latin typeface="Calibri"/>
                <a:ea typeface="Calibri"/>
                <a:cs typeface="Times New Roman"/>
              </a:rPr>
              <a:t> gået fra at være noget, som nogen engang så et potentiale i, til nu nærmest at være betragtet som et brand med SKOMAR CHAMP, som en tradition på TV 2 Sport i </a:t>
            </a:r>
            <a:r>
              <a:rPr lang="da-DK" sz="1800" kern="100" dirty="0">
                <a:latin typeface="Calibri"/>
                <a:ea typeface="Calibri"/>
                <a:cs typeface="Times New Roman"/>
              </a:rPr>
              <a:t>Juledagene</a:t>
            </a:r>
            <a:r>
              <a:rPr lang="da-DK" sz="1800" kern="100" dirty="0">
                <a:effectLst/>
                <a:latin typeface="Calibri"/>
                <a:ea typeface="Calibri"/>
                <a:cs typeface="Times New Roman"/>
              </a:rPr>
              <a:t>. </a:t>
            </a:r>
          </a:p>
          <a:p>
            <a:pPr>
              <a:lnSpc>
                <a:spcPct val="115000"/>
              </a:lnSpc>
              <a:spcAft>
                <a:spcPts val="800"/>
              </a:spcAft>
            </a:pPr>
            <a:r>
              <a:rPr lang="da-DK" sz="1800" kern="100" dirty="0">
                <a:effectLst/>
                <a:latin typeface="Calibri"/>
                <a:ea typeface="Calibri"/>
                <a:cs typeface="Times New Roman"/>
              </a:rPr>
              <a:t>I dag byder </a:t>
            </a:r>
            <a:r>
              <a:rPr lang="da-DK" sz="1800" kern="100" dirty="0" err="1">
                <a:latin typeface="Calibri"/>
                <a:ea typeface="Calibri"/>
                <a:cs typeface="Times New Roman"/>
              </a:rPr>
              <a:t>Skomar</a:t>
            </a:r>
            <a:r>
              <a:rPr lang="da-DK" sz="1800" kern="100" dirty="0">
                <a:latin typeface="Calibri"/>
                <a:ea typeface="Calibri"/>
                <a:cs typeface="Times New Roman"/>
              </a:rPr>
              <a:t>-sæsonen</a:t>
            </a:r>
            <a:r>
              <a:rPr lang="da-DK" sz="1800" kern="100" dirty="0">
                <a:effectLst/>
                <a:latin typeface="Calibri"/>
                <a:ea typeface="Calibri"/>
                <a:cs typeface="Times New Roman"/>
              </a:rPr>
              <a:t> på et DIF-godkendt DM, SKOMAR CHAMP med to kvalifikationsturneringer øst og vest, et DM for 4-mands hold med fokus på bredden samt et DM for kvinder samt en tour under ledelse af Kvindeudvalget.</a:t>
            </a: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Ingen kan i dag være i tvivl om spillets potentiale, og der er mange grunde til, at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Skomar</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er vigtig for udviklingen ude i klubberne.</a:t>
            </a:r>
          </a:p>
          <a:p>
            <a:pPr>
              <a:lnSpc>
                <a:spcPct val="115000"/>
              </a:lnSpc>
              <a:spcAft>
                <a:spcPts val="800"/>
              </a:spcAft>
            </a:pPr>
            <a:r>
              <a:rPr lang="da-DK" sz="1800" kern="100" dirty="0" err="1">
                <a:effectLst/>
                <a:latin typeface="Calibri"/>
                <a:ea typeface="Calibri"/>
                <a:cs typeface="Times New Roman"/>
              </a:rPr>
              <a:t>Skomarsatsningen</a:t>
            </a:r>
            <a:r>
              <a:rPr lang="da-DK" sz="1800" kern="100" dirty="0">
                <a:effectLst/>
                <a:latin typeface="Calibri"/>
                <a:ea typeface="Calibri"/>
                <a:cs typeface="Times New Roman"/>
              </a:rPr>
              <a:t> er til gavn for hele </a:t>
            </a:r>
            <a:r>
              <a:rPr lang="da-DK" sz="1800" kern="100" dirty="0" err="1">
                <a:latin typeface="Calibri"/>
                <a:ea typeface="Calibri"/>
                <a:cs typeface="Times New Roman"/>
              </a:rPr>
              <a:t>Billarddanmark</a:t>
            </a:r>
            <a:r>
              <a:rPr lang="da-DK" sz="1800" kern="100" dirty="0">
                <a:effectLst/>
                <a:latin typeface="Calibri"/>
                <a:ea typeface="Calibri"/>
                <a:cs typeface="Times New Roman"/>
              </a:rPr>
              <a:t>. Vi har derfor en fælles interesse i at styrke alle billardmiljøer – og det gælder også ungdoms- og fritidsklubberne, værtshusene og boligforeningerne. </a:t>
            </a:r>
          </a:p>
        </p:txBody>
      </p:sp>
    </p:spTree>
    <p:extLst>
      <p:ext uri="{BB962C8B-B14F-4D97-AF65-F5344CB8AC3E}">
        <p14:creationId xmlns:p14="http://schemas.microsoft.com/office/powerpoint/2010/main" val="417854766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CB4362C-BB46-303B-BFA0-F3BE141F6908}"/>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2310BB47-C091-FCC5-6DD7-A49238795872}"/>
              </a:ext>
            </a:extLst>
          </p:cNvPr>
          <p:cNvSpPr>
            <a:spLocks noGrp="1"/>
          </p:cNvSpPr>
          <p:nvPr>
            <p:ph type="title"/>
          </p:nvPr>
        </p:nvSpPr>
        <p:spPr/>
        <p:txBody>
          <a:bodyPr/>
          <a:lstStyle/>
          <a:p>
            <a:r>
              <a:rPr lang="da-DK" dirty="0">
                <a:cs typeface="Calibri Light"/>
              </a:rPr>
              <a:t>Status 2025 </a:t>
            </a:r>
            <a:endParaRPr lang="da-DK" dirty="0"/>
          </a:p>
        </p:txBody>
      </p:sp>
      <p:sp>
        <p:nvSpPr>
          <p:cNvPr id="3" name="Pladsholder til indhold 2">
            <a:extLst>
              <a:ext uri="{FF2B5EF4-FFF2-40B4-BE49-F238E27FC236}">
                <a16:creationId xmlns:a16="http://schemas.microsoft.com/office/drawing/2014/main" id="{E25A8963-456F-BE40-21C7-FFF5A0C21D7F}"/>
              </a:ext>
            </a:extLst>
          </p:cNvPr>
          <p:cNvSpPr>
            <a:spLocks noGrp="1"/>
          </p:cNvSpPr>
          <p:nvPr>
            <p:ph idx="1"/>
          </p:nvPr>
        </p:nvSpPr>
        <p:spPr/>
        <p:txBody>
          <a:bodyPr vert="horz" lIns="91440" tIns="45720" rIns="91440" bIns="45720" rtlCol="0" anchor="t">
            <a:normAutofit fontScale="92500" lnSpcReduction="10000"/>
          </a:bodyPr>
          <a:lstStyle/>
          <a:p>
            <a:pPr>
              <a:lnSpc>
                <a:spcPct val="115000"/>
              </a:lnSpc>
              <a:spcAft>
                <a:spcPts val="800"/>
              </a:spcAft>
            </a:pPr>
            <a:r>
              <a:rPr lang="da-DK" sz="1800" kern="100" dirty="0">
                <a:effectLst/>
                <a:latin typeface="Calibri"/>
                <a:ea typeface="Calibri"/>
                <a:cs typeface="Times New Roman"/>
              </a:rPr>
              <a:t>Før det første har ungdomsklubberne, værtshusene og boligforeningerne altid produceret billardspillere -</a:t>
            </a:r>
            <a:r>
              <a:rPr lang="da-DK" sz="1800" kern="100" dirty="0">
                <a:latin typeface="Calibri"/>
                <a:ea typeface="Calibri"/>
                <a:cs typeface="Times New Roman"/>
              </a:rPr>
              <a:t> </a:t>
            </a:r>
            <a:r>
              <a:rPr lang="da-DK" sz="1800" kern="100" dirty="0">
                <a:effectLst/>
                <a:latin typeface="Calibri"/>
                <a:ea typeface="Calibri"/>
                <a:cs typeface="Times New Roman"/>
              </a:rPr>
              <a:t>både på hygge- og eliteniveau. Mange af nutidens topspillere har i sin tid fået interessen netop på et værtshus, en boligforening eller bare tilbage i ungdomsklubben. Et godt eksempel er Charlotte Sørensen, som i dag er både </a:t>
            </a:r>
            <a:r>
              <a:rPr lang="da-DK" sz="1800" kern="100" dirty="0">
                <a:latin typeface="Calibri"/>
                <a:ea typeface="Calibri"/>
                <a:cs typeface="Times New Roman"/>
              </a:rPr>
              <a:t>Europa-</a:t>
            </a:r>
            <a:r>
              <a:rPr lang="da-DK" sz="1800" kern="100" dirty="0">
                <a:effectLst/>
                <a:latin typeface="Calibri"/>
                <a:ea typeface="Calibri"/>
                <a:cs typeface="Times New Roman"/>
              </a:rPr>
              <a:t> og </a:t>
            </a:r>
            <a:r>
              <a:rPr lang="da-DK" sz="1800" kern="100" dirty="0">
                <a:latin typeface="Calibri"/>
                <a:ea typeface="Calibri"/>
                <a:cs typeface="Times New Roman"/>
              </a:rPr>
              <a:t>Verdensmester</a:t>
            </a:r>
            <a:r>
              <a:rPr lang="da-DK" sz="1800" kern="100" dirty="0">
                <a:effectLst/>
                <a:latin typeface="Calibri"/>
                <a:ea typeface="Calibri"/>
                <a:cs typeface="Times New Roman"/>
              </a:rPr>
              <a:t> i 3-Bande </a:t>
            </a:r>
            <a:r>
              <a:rPr lang="da-DK" sz="1800" kern="100" dirty="0" err="1">
                <a:effectLst/>
                <a:latin typeface="Calibri"/>
                <a:ea typeface="Calibri"/>
                <a:cs typeface="Times New Roman"/>
              </a:rPr>
              <a:t>Carambole</a:t>
            </a:r>
            <a:r>
              <a:rPr lang="da-DK" sz="1800" kern="100" dirty="0">
                <a:effectLst/>
                <a:latin typeface="Calibri"/>
                <a:ea typeface="Calibri"/>
                <a:cs typeface="Times New Roman"/>
              </a:rPr>
              <a:t>. Charlotte nævner selv </a:t>
            </a:r>
            <a:r>
              <a:rPr lang="da-DK" sz="1800" kern="100" dirty="0" err="1">
                <a:effectLst/>
                <a:latin typeface="Calibri"/>
                <a:ea typeface="Calibri"/>
                <a:cs typeface="Times New Roman"/>
              </a:rPr>
              <a:t>Skomar</a:t>
            </a:r>
            <a:r>
              <a:rPr lang="da-DK" sz="1800" kern="100" dirty="0">
                <a:effectLst/>
                <a:latin typeface="Calibri"/>
                <a:ea typeface="Calibri"/>
                <a:cs typeface="Times New Roman"/>
              </a:rPr>
              <a:t> som en mental gave. ”Det, at en stor fejl nemt kan koste videre turneringsdeltagelse, og stort pres på alle runderne, det er unikt i forhold til andre discipliner”.</a:t>
            </a:r>
          </a:p>
          <a:p>
            <a:pPr>
              <a:lnSpc>
                <a:spcPct val="115000"/>
              </a:lnSpc>
              <a:spcAft>
                <a:spcPts val="800"/>
              </a:spcAft>
              <a:buNone/>
            </a:pPr>
            <a:r>
              <a:rPr lang="da-DK" sz="1800" kern="100" dirty="0">
                <a:effectLst/>
                <a:latin typeface="Calibri"/>
                <a:ea typeface="Calibri"/>
                <a:cs typeface="Times New Roman"/>
              </a:rPr>
              <a:t>	For det andet kan et stort </a:t>
            </a:r>
            <a:r>
              <a:rPr lang="da-DK" sz="1800" kern="100" dirty="0" err="1">
                <a:latin typeface="Calibri"/>
                <a:ea typeface="Calibri"/>
                <a:cs typeface="Times New Roman"/>
              </a:rPr>
              <a:t>Skomarboom</a:t>
            </a:r>
            <a:r>
              <a:rPr lang="da-DK" sz="1800" kern="100" dirty="0">
                <a:effectLst/>
                <a:latin typeface="Calibri"/>
                <a:ea typeface="Calibri"/>
                <a:cs typeface="Times New Roman"/>
              </a:rPr>
              <a:t> give medlemstilgang til de eksisterende klubber, hvilket vi tidligere så med </a:t>
            </a:r>
            <a:r>
              <a:rPr lang="da-DK" sz="1800" kern="100" dirty="0" err="1">
                <a:latin typeface="Calibri"/>
                <a:ea typeface="Calibri"/>
                <a:cs typeface="Times New Roman"/>
              </a:rPr>
              <a:t>Poolboom’et</a:t>
            </a:r>
            <a:r>
              <a:rPr lang="da-DK" sz="1800" kern="100" dirty="0">
                <a:effectLst/>
                <a:latin typeface="Calibri"/>
                <a:ea typeface="Calibri"/>
                <a:cs typeface="Times New Roman"/>
              </a:rPr>
              <a:t> i 90’erne, og særligt til de klubber, som er godt gearet til det. F.eks. har Frederikssund BK satset på 3 halvmatch borde og integreret et </a:t>
            </a:r>
            <a:r>
              <a:rPr lang="da-DK" sz="1800" kern="100" dirty="0" err="1">
                <a:latin typeface="Calibri"/>
                <a:ea typeface="Calibri"/>
                <a:cs typeface="Times New Roman"/>
              </a:rPr>
              <a:t>Skomarmiljø</a:t>
            </a:r>
            <a:r>
              <a:rPr lang="da-DK" sz="1800" kern="100" dirty="0">
                <a:effectLst/>
                <a:latin typeface="Calibri"/>
                <a:ea typeface="Calibri"/>
                <a:cs typeface="Times New Roman"/>
              </a:rPr>
              <a:t> ind i fællesskabet, hvilket har givet gode synergier til andre discipliner og en markant medlemstilgang. </a:t>
            </a:r>
            <a:r>
              <a:rPr lang="da-DK" sz="1800" kern="100" dirty="0" err="1">
                <a:effectLst/>
                <a:latin typeface="Calibri"/>
                <a:ea typeface="Calibri"/>
                <a:cs typeface="Times New Roman"/>
              </a:rPr>
              <a:t>Skomarbordene</a:t>
            </a:r>
            <a:r>
              <a:rPr lang="da-DK" sz="1800" kern="100" dirty="0">
                <a:effectLst/>
                <a:latin typeface="Calibri"/>
                <a:ea typeface="Calibri"/>
                <a:cs typeface="Times New Roman"/>
              </a:rPr>
              <a:t> giver i øvrigt mange muligheder som f.eks. salg af mindre turneringsarrangementer for virksomheder ved festlige lejligheder. Desuden oplever mange at </a:t>
            </a:r>
            <a:r>
              <a:rPr lang="da-DK" sz="1800" kern="100" dirty="0" err="1">
                <a:latin typeface="Calibri"/>
                <a:ea typeface="Calibri"/>
                <a:cs typeface="Times New Roman"/>
              </a:rPr>
              <a:t>Skomarbordene</a:t>
            </a:r>
            <a:r>
              <a:rPr lang="da-DK" sz="1800" kern="100" dirty="0">
                <a:effectLst/>
                <a:latin typeface="Calibri"/>
                <a:ea typeface="Calibri"/>
                <a:cs typeface="Times New Roman"/>
              </a:rPr>
              <a:t> er et godt trinbræt for nye medlemmer, der hér får en overskuelig første billardoplevelse på de små borde og en hurtig succesoplevelse, hvilket er vigtigt for de helt unge.</a:t>
            </a: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Vi står stærkest sammen som en stor billardfamilie alle disciplinerne i mellem</a:t>
            </a:r>
          </a:p>
        </p:txBody>
      </p:sp>
    </p:spTree>
    <p:extLst>
      <p:ext uri="{BB962C8B-B14F-4D97-AF65-F5344CB8AC3E}">
        <p14:creationId xmlns:p14="http://schemas.microsoft.com/office/powerpoint/2010/main" val="3785218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BF7DCA58-7752-4E2D-94CC-5D673B5832BA}"/>
              </a:ext>
            </a:extLst>
          </p:cNvPr>
          <p:cNvSpPr>
            <a:spLocks noGrp="1"/>
          </p:cNvSpPr>
          <p:nvPr>
            <p:ph type="title"/>
          </p:nvPr>
        </p:nvSpPr>
        <p:spPr/>
        <p:txBody>
          <a:bodyPr/>
          <a:lstStyle/>
          <a:p>
            <a:r>
              <a:rPr lang="da-DK" dirty="0">
                <a:cs typeface="Calibri Light"/>
              </a:rPr>
              <a:t>SKOMAR - Styrker  </a:t>
            </a:r>
            <a:endParaRPr lang="da-DK" dirty="0"/>
          </a:p>
        </p:txBody>
      </p:sp>
      <p:sp>
        <p:nvSpPr>
          <p:cNvPr id="3" name="Pladsholder til indhold 2">
            <a:extLst>
              <a:ext uri="{FF2B5EF4-FFF2-40B4-BE49-F238E27FC236}">
                <a16:creationId xmlns:a16="http://schemas.microsoft.com/office/drawing/2014/main" id="{4B0D7B71-440D-4A6A-9867-A42222B2B248}"/>
              </a:ext>
            </a:extLst>
          </p:cNvPr>
          <p:cNvSpPr>
            <a:spLocks noGrp="1"/>
          </p:cNvSpPr>
          <p:nvPr>
            <p:ph idx="1"/>
          </p:nvPr>
        </p:nvSpPr>
        <p:spPr/>
        <p:txBody>
          <a:bodyPr vert="horz" lIns="91440" tIns="45720" rIns="91440" bIns="45720" rtlCol="0" anchor="t">
            <a:normAutofit/>
          </a:bodyPr>
          <a:lstStyle/>
          <a:p>
            <a:pPr lvl="1"/>
            <a:r>
              <a:rPr lang="da-DK" dirty="0">
                <a:cs typeface="Calibri"/>
              </a:rPr>
              <a:t>Stort miljø fra både billardklubber, boligforeninger og værtshuse</a:t>
            </a:r>
          </a:p>
          <a:p>
            <a:pPr lvl="1"/>
            <a:r>
              <a:rPr lang="da-DK" dirty="0" err="1">
                <a:cs typeface="Calibri"/>
              </a:rPr>
              <a:t>Skomar</a:t>
            </a:r>
            <a:r>
              <a:rPr lang="da-DK" dirty="0">
                <a:cs typeface="Calibri"/>
              </a:rPr>
              <a:t> kan spilles af alle – også dem med fysiske eller psykiske udfordringer </a:t>
            </a:r>
          </a:p>
          <a:p>
            <a:pPr lvl="1"/>
            <a:r>
              <a:rPr lang="da-DK" dirty="0">
                <a:cs typeface="Calibri"/>
              </a:rPr>
              <a:t>Eliten har stor bredde    </a:t>
            </a:r>
          </a:p>
          <a:p>
            <a:pPr lvl="1"/>
            <a:r>
              <a:rPr lang="da-DK" dirty="0" err="1">
                <a:cs typeface="Calibri"/>
              </a:rPr>
              <a:t>Actionpræget</a:t>
            </a:r>
            <a:r>
              <a:rPr lang="da-DK" dirty="0">
                <a:cs typeface="Calibri"/>
              </a:rPr>
              <a:t> og publikumsvenligt spil og en festlig stemning, der involverer tilskuere</a:t>
            </a:r>
          </a:p>
          <a:p>
            <a:pPr lvl="1"/>
            <a:r>
              <a:rPr lang="da-DK" dirty="0">
                <a:cs typeface="Calibri"/>
              </a:rPr>
              <a:t>Sponsortække</a:t>
            </a:r>
          </a:p>
          <a:p>
            <a:pPr lvl="1"/>
            <a:r>
              <a:rPr lang="da-DK" dirty="0">
                <a:cs typeface="Calibri"/>
              </a:rPr>
              <a:t>Indtjeningsmuligheder med nye koncepter</a:t>
            </a:r>
          </a:p>
          <a:p>
            <a:pPr lvl="1"/>
            <a:r>
              <a:rPr lang="da-DK" dirty="0">
                <a:cs typeface="Calibri"/>
              </a:rPr>
              <a:t>Gode markedsføringsmuligheder via Facebook (mange grupper)</a:t>
            </a:r>
          </a:p>
          <a:p>
            <a:pPr lvl="1"/>
            <a:r>
              <a:rPr lang="da-DK" dirty="0">
                <a:cs typeface="Calibri"/>
              </a:rPr>
              <a:t>Interessen for spillet som publikum er voksende </a:t>
            </a:r>
            <a:br>
              <a:rPr lang="da-DK" dirty="0">
                <a:cs typeface="Calibri"/>
              </a:rPr>
            </a:br>
            <a:endParaRPr lang="da-DK" dirty="0">
              <a:cs typeface="Calibri"/>
            </a:endParaRPr>
          </a:p>
        </p:txBody>
      </p:sp>
    </p:spTree>
    <p:extLst>
      <p:ext uri="{BB962C8B-B14F-4D97-AF65-F5344CB8AC3E}">
        <p14:creationId xmlns:p14="http://schemas.microsoft.com/office/powerpoint/2010/main" val="172266749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D4A554D9-DC0E-414A-8A57-E54C89E4F4B5}"/>
              </a:ext>
            </a:extLst>
          </p:cNvPr>
          <p:cNvSpPr>
            <a:spLocks noGrp="1"/>
          </p:cNvSpPr>
          <p:nvPr>
            <p:ph type="title"/>
          </p:nvPr>
        </p:nvSpPr>
        <p:spPr/>
        <p:txBody>
          <a:bodyPr/>
          <a:lstStyle/>
          <a:p>
            <a:r>
              <a:rPr lang="da-DK" dirty="0">
                <a:cs typeface="Calibri Light"/>
              </a:rPr>
              <a:t>SKOMAR - Svagheder </a:t>
            </a:r>
            <a:endParaRPr lang="da-DK" dirty="0"/>
          </a:p>
        </p:txBody>
      </p:sp>
      <p:sp>
        <p:nvSpPr>
          <p:cNvPr id="3" name="Pladsholder til indhold 2">
            <a:extLst>
              <a:ext uri="{FF2B5EF4-FFF2-40B4-BE49-F238E27FC236}">
                <a16:creationId xmlns:a16="http://schemas.microsoft.com/office/drawing/2014/main" id="{5C582CD9-DC0D-484F-93F4-D6B69D614983}"/>
              </a:ext>
            </a:extLst>
          </p:cNvPr>
          <p:cNvSpPr>
            <a:spLocks noGrp="1"/>
          </p:cNvSpPr>
          <p:nvPr>
            <p:ph idx="1"/>
          </p:nvPr>
        </p:nvSpPr>
        <p:spPr/>
        <p:txBody>
          <a:bodyPr vert="horz" lIns="91440" tIns="45720" rIns="91440" bIns="45720" rtlCol="0" anchor="t">
            <a:normAutofit/>
          </a:bodyPr>
          <a:lstStyle/>
          <a:p>
            <a:pPr lvl="1"/>
            <a:r>
              <a:rPr lang="da-DK" dirty="0">
                <a:cs typeface="Calibri"/>
              </a:rPr>
              <a:t>Spilles kun i Danmark</a:t>
            </a:r>
          </a:p>
          <a:p>
            <a:pPr lvl="1"/>
            <a:r>
              <a:rPr lang="da-DK" dirty="0">
                <a:cs typeface="Calibri"/>
              </a:rPr>
              <a:t>Freelance arbejde</a:t>
            </a:r>
          </a:p>
          <a:p>
            <a:pPr lvl="1"/>
            <a:r>
              <a:rPr lang="da-DK" dirty="0">
                <a:cs typeface="Calibri"/>
              </a:rPr>
              <a:t>Skrøbeligt fundament – der mangler stabilitet og sikkerhed for at kunne arbejde mere langsigtet for at turneringerne kommer op på næste niveau</a:t>
            </a:r>
          </a:p>
          <a:p>
            <a:pPr lvl="1"/>
            <a:r>
              <a:rPr lang="da-DK" dirty="0">
                <a:ea typeface="Calibri"/>
                <a:cs typeface="Calibri"/>
              </a:rPr>
              <a:t>Der mangler ledere </a:t>
            </a:r>
            <a:endParaRPr lang="da-DK" dirty="0">
              <a:cs typeface="Calibri"/>
            </a:endParaRPr>
          </a:p>
          <a:p>
            <a:pPr lvl="1"/>
            <a:r>
              <a:rPr lang="da-DK" dirty="0">
                <a:cs typeface="Calibri"/>
              </a:rPr>
              <a:t>Afhængig af værtshuse og boligforeninger</a:t>
            </a:r>
          </a:p>
          <a:p>
            <a:endParaRPr lang="da-DK" dirty="0">
              <a:cs typeface="Calibri"/>
            </a:endParaRPr>
          </a:p>
          <a:p>
            <a:endParaRPr lang="da-DK" dirty="0">
              <a:cs typeface="Calibri"/>
            </a:endParaRPr>
          </a:p>
          <a:p>
            <a:endParaRPr lang="da-DK" dirty="0">
              <a:cs typeface="Calibri"/>
            </a:endParaRPr>
          </a:p>
          <a:p>
            <a:endParaRPr lang="da-DK" dirty="0">
              <a:cs typeface="Calibri"/>
            </a:endParaRPr>
          </a:p>
          <a:p>
            <a:endParaRPr lang="da-DK" dirty="0">
              <a:cs typeface="Calibri"/>
            </a:endParaRPr>
          </a:p>
          <a:p>
            <a:endParaRPr lang="da-DK" dirty="0">
              <a:cs typeface="Calibri"/>
            </a:endParaRPr>
          </a:p>
        </p:txBody>
      </p:sp>
    </p:spTree>
    <p:extLst>
      <p:ext uri="{BB962C8B-B14F-4D97-AF65-F5344CB8AC3E}">
        <p14:creationId xmlns:p14="http://schemas.microsoft.com/office/powerpoint/2010/main" val="200276474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D4A554D9-DC0E-414A-8A57-E54C89E4F4B5}"/>
              </a:ext>
            </a:extLst>
          </p:cNvPr>
          <p:cNvSpPr>
            <a:spLocks noGrp="1"/>
          </p:cNvSpPr>
          <p:nvPr>
            <p:ph type="title"/>
          </p:nvPr>
        </p:nvSpPr>
        <p:spPr/>
        <p:txBody>
          <a:bodyPr/>
          <a:lstStyle/>
          <a:p>
            <a:r>
              <a:rPr lang="da-DK" dirty="0">
                <a:cs typeface="Calibri Light"/>
              </a:rPr>
              <a:t>SKOMAR - Muligheder </a:t>
            </a:r>
            <a:endParaRPr lang="da-DK" dirty="0"/>
          </a:p>
        </p:txBody>
      </p:sp>
      <p:sp>
        <p:nvSpPr>
          <p:cNvPr id="3" name="Pladsholder til indhold 2">
            <a:extLst>
              <a:ext uri="{FF2B5EF4-FFF2-40B4-BE49-F238E27FC236}">
                <a16:creationId xmlns:a16="http://schemas.microsoft.com/office/drawing/2014/main" id="{5C582CD9-DC0D-484F-93F4-D6B69D614983}"/>
              </a:ext>
            </a:extLst>
          </p:cNvPr>
          <p:cNvSpPr>
            <a:spLocks noGrp="1"/>
          </p:cNvSpPr>
          <p:nvPr>
            <p:ph idx="1"/>
          </p:nvPr>
        </p:nvSpPr>
        <p:spPr>
          <a:xfrm>
            <a:off x="838200" y="1613422"/>
            <a:ext cx="10515600" cy="4351338"/>
          </a:xfrm>
        </p:spPr>
        <p:txBody>
          <a:bodyPr vert="horz" lIns="91440" tIns="45720" rIns="91440" bIns="45720" rtlCol="0" anchor="t">
            <a:normAutofit/>
          </a:bodyPr>
          <a:lstStyle/>
          <a:p>
            <a:pPr marL="457200" lvl="1" indent="0">
              <a:buNone/>
            </a:pPr>
            <a:r>
              <a:rPr lang="da-DK" sz="2200" dirty="0">
                <a:cs typeface="Calibri"/>
              </a:rPr>
              <a:t>Rekrutteringsmulighederne er store med SKOMAR CHAMP på landsdækkende TV, hvilket på sigt kan skabe et direkte boom</a:t>
            </a:r>
          </a:p>
          <a:p>
            <a:pPr marL="457200" lvl="1" indent="0">
              <a:buNone/>
            </a:pPr>
            <a:endParaRPr lang="da-DK" sz="2200" dirty="0">
              <a:cs typeface="Calibri"/>
            </a:endParaRPr>
          </a:p>
          <a:p>
            <a:pPr lvl="2"/>
            <a:r>
              <a:rPr lang="da-DK" sz="2200" dirty="0">
                <a:cs typeface="Calibri"/>
              </a:rPr>
              <a:t>Klubberne kan søge midler til nye halvmatch borde - indslusning for nye og unge spillere</a:t>
            </a:r>
          </a:p>
          <a:p>
            <a:pPr lvl="2"/>
            <a:r>
              <a:rPr lang="da-DK" sz="2200" dirty="0">
                <a:cs typeface="Calibri"/>
              </a:rPr>
              <a:t>Nye kommercielle muligheder for klubber med halvmatch borde – fx pakker til firmafester</a:t>
            </a:r>
          </a:p>
          <a:p>
            <a:pPr lvl="2"/>
            <a:r>
              <a:rPr lang="da-DK" sz="2200" dirty="0">
                <a:cs typeface="Calibri"/>
              </a:rPr>
              <a:t>Forbedrer den sociale profil – en sport for alle</a:t>
            </a:r>
          </a:p>
          <a:p>
            <a:pPr lvl="2"/>
            <a:r>
              <a:rPr lang="da-DK" sz="2200" dirty="0">
                <a:cs typeface="Calibri"/>
              </a:rPr>
              <a:t>Styrker båndene med andre miljøer og samarbejde med andre sportsgrene (Fx Dart og Bordtennis)</a:t>
            </a:r>
          </a:p>
          <a:p>
            <a:pPr lvl="2"/>
            <a:r>
              <a:rPr lang="da-DK" sz="2200" dirty="0">
                <a:cs typeface="Calibri"/>
              </a:rPr>
              <a:t>Nye turneringsformer og sideevents med stort deltagerantal</a:t>
            </a:r>
          </a:p>
          <a:p>
            <a:pPr lvl="2"/>
            <a:r>
              <a:rPr lang="da-DK" sz="2200" dirty="0">
                <a:cs typeface="Calibri"/>
              </a:rPr>
              <a:t>Stor frivillighed - mulighed for nye potentielle klubledere</a:t>
            </a:r>
            <a:endParaRPr lang="da-DK" dirty="0">
              <a:cs typeface="Calibri"/>
            </a:endParaRPr>
          </a:p>
          <a:p>
            <a:endParaRPr lang="da-DK" dirty="0">
              <a:cs typeface="Calibri"/>
            </a:endParaRPr>
          </a:p>
          <a:p>
            <a:endParaRPr lang="da-DK" dirty="0">
              <a:cs typeface="Calibri"/>
            </a:endParaRPr>
          </a:p>
        </p:txBody>
      </p:sp>
    </p:spTree>
    <p:extLst>
      <p:ext uri="{BB962C8B-B14F-4D97-AF65-F5344CB8AC3E}">
        <p14:creationId xmlns:p14="http://schemas.microsoft.com/office/powerpoint/2010/main" val="12171460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D4A554D9-DC0E-414A-8A57-E54C89E4F4B5}"/>
              </a:ext>
            </a:extLst>
          </p:cNvPr>
          <p:cNvSpPr>
            <a:spLocks noGrp="1"/>
          </p:cNvSpPr>
          <p:nvPr>
            <p:ph type="title"/>
          </p:nvPr>
        </p:nvSpPr>
        <p:spPr/>
        <p:txBody>
          <a:bodyPr/>
          <a:lstStyle/>
          <a:p>
            <a:r>
              <a:rPr lang="da-DK" dirty="0">
                <a:cs typeface="Calibri Light"/>
              </a:rPr>
              <a:t>SKOMAR - Trusler </a:t>
            </a:r>
            <a:endParaRPr lang="da-DK" dirty="0"/>
          </a:p>
        </p:txBody>
      </p:sp>
      <p:sp>
        <p:nvSpPr>
          <p:cNvPr id="3" name="Pladsholder til indhold 2">
            <a:extLst>
              <a:ext uri="{FF2B5EF4-FFF2-40B4-BE49-F238E27FC236}">
                <a16:creationId xmlns:a16="http://schemas.microsoft.com/office/drawing/2014/main" id="{5C582CD9-DC0D-484F-93F4-D6B69D614983}"/>
              </a:ext>
            </a:extLst>
          </p:cNvPr>
          <p:cNvSpPr>
            <a:spLocks noGrp="1"/>
          </p:cNvSpPr>
          <p:nvPr>
            <p:ph idx="1"/>
          </p:nvPr>
        </p:nvSpPr>
        <p:spPr/>
        <p:txBody>
          <a:bodyPr vert="horz" lIns="91440" tIns="45720" rIns="91440" bIns="45720" rtlCol="0" anchor="t">
            <a:normAutofit/>
          </a:bodyPr>
          <a:lstStyle/>
          <a:p>
            <a:pPr lvl="1"/>
            <a:r>
              <a:rPr lang="da-DK" dirty="0">
                <a:cs typeface="Calibri"/>
              </a:rPr>
              <a:t>Lukkedøden for værtshuse </a:t>
            </a:r>
          </a:p>
          <a:p>
            <a:pPr lvl="1"/>
            <a:r>
              <a:rPr lang="da-DK" dirty="0">
                <a:cs typeface="Calibri"/>
              </a:rPr>
              <a:t>Boligafdelinger som mangler incitament til at fortsætte aktiviteterne </a:t>
            </a:r>
            <a:endParaRPr lang="da-DK" dirty="0">
              <a:ea typeface="Calibri"/>
              <a:cs typeface="Calibri"/>
            </a:endParaRPr>
          </a:p>
          <a:p>
            <a:pPr lvl="1"/>
            <a:r>
              <a:rPr lang="da-DK" dirty="0">
                <a:cs typeface="Calibri"/>
              </a:rPr>
              <a:t>Uorganiseret miljø</a:t>
            </a:r>
          </a:p>
          <a:p>
            <a:pPr lvl="1"/>
            <a:r>
              <a:rPr lang="da-DK" dirty="0">
                <a:cs typeface="Calibri"/>
              </a:rPr>
              <a:t>Andre etiske regler</a:t>
            </a:r>
          </a:p>
          <a:p>
            <a:pPr lvl="1"/>
            <a:r>
              <a:rPr lang="da-DK" dirty="0">
                <a:cs typeface="Calibri"/>
              </a:rPr>
              <a:t>Et dårligt rygte med røg og alkohol</a:t>
            </a:r>
          </a:p>
          <a:p>
            <a:pPr lvl="1"/>
            <a:r>
              <a:rPr lang="da-DK" dirty="0">
                <a:cs typeface="Calibri"/>
              </a:rPr>
              <a:t>Kommercielle interesser </a:t>
            </a:r>
          </a:p>
          <a:p>
            <a:pPr lvl="1"/>
            <a:r>
              <a:rPr lang="da-DK" dirty="0">
                <a:cs typeface="Calibri"/>
              </a:rPr>
              <a:t>En fyldt turneringskalender</a:t>
            </a:r>
          </a:p>
          <a:p>
            <a:pPr lvl="1"/>
            <a:r>
              <a:rPr lang="da-DK" dirty="0">
                <a:cs typeface="Calibri"/>
              </a:rPr>
              <a:t>De bærende kræfter er frivillige. Der kommer hurtigt andre ting i vejen som familie, arbejde og andre fritidsinteresser</a:t>
            </a:r>
          </a:p>
          <a:p>
            <a:pPr lvl="1"/>
            <a:endParaRPr lang="da-DK" dirty="0">
              <a:cs typeface="Calibri"/>
            </a:endParaRPr>
          </a:p>
          <a:p>
            <a:pPr lvl="1"/>
            <a:endParaRPr lang="da-DK" dirty="0">
              <a:cs typeface="Calibri"/>
            </a:endParaRPr>
          </a:p>
          <a:p>
            <a:endParaRPr lang="da-DK" dirty="0">
              <a:cs typeface="Calibri"/>
            </a:endParaRPr>
          </a:p>
          <a:p>
            <a:endParaRPr lang="da-DK" dirty="0">
              <a:cs typeface="Calibri"/>
            </a:endParaRPr>
          </a:p>
          <a:p>
            <a:endParaRPr lang="da-DK" dirty="0">
              <a:cs typeface="Calibri"/>
            </a:endParaRPr>
          </a:p>
          <a:p>
            <a:endParaRPr lang="da-DK" dirty="0">
              <a:cs typeface="Calibri"/>
            </a:endParaRPr>
          </a:p>
        </p:txBody>
      </p:sp>
    </p:spTree>
    <p:extLst>
      <p:ext uri="{BB962C8B-B14F-4D97-AF65-F5344CB8AC3E}">
        <p14:creationId xmlns:p14="http://schemas.microsoft.com/office/powerpoint/2010/main" val="47874852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7E2B1DFD-EFA3-4AF5-B5C5-7162F267C9FF}"/>
              </a:ext>
            </a:extLst>
          </p:cNvPr>
          <p:cNvSpPr>
            <a:spLocks noGrp="1"/>
          </p:cNvSpPr>
          <p:nvPr>
            <p:ph type="title"/>
          </p:nvPr>
        </p:nvSpPr>
        <p:spPr/>
        <p:txBody>
          <a:bodyPr/>
          <a:lstStyle/>
          <a:p>
            <a:r>
              <a:rPr lang="da-DK" dirty="0">
                <a:cs typeface="Calibri Light"/>
              </a:rPr>
              <a:t>Værdier i SKOMAR</a:t>
            </a:r>
            <a:endParaRPr lang="da-DK" dirty="0"/>
          </a:p>
        </p:txBody>
      </p:sp>
      <p:sp>
        <p:nvSpPr>
          <p:cNvPr id="3" name="Pladsholder til indhold 2">
            <a:extLst>
              <a:ext uri="{FF2B5EF4-FFF2-40B4-BE49-F238E27FC236}">
                <a16:creationId xmlns:a16="http://schemas.microsoft.com/office/drawing/2014/main" id="{2FE972CD-A609-41F8-B954-19C0F0A916AD}"/>
              </a:ext>
            </a:extLst>
          </p:cNvPr>
          <p:cNvSpPr>
            <a:spLocks noGrp="1"/>
          </p:cNvSpPr>
          <p:nvPr>
            <p:ph idx="1"/>
          </p:nvPr>
        </p:nvSpPr>
        <p:spPr/>
        <p:txBody>
          <a:bodyPr vert="horz" lIns="91440" tIns="45720" rIns="91440" bIns="45720" rtlCol="0" anchor="t">
            <a:normAutofit lnSpcReduction="10000"/>
          </a:bodyPr>
          <a:lstStyle/>
          <a:p>
            <a:r>
              <a:rPr lang="da-DK" sz="2400" dirty="0">
                <a:cs typeface="Calibri"/>
              </a:rPr>
              <a:t>Stor forståelse for hyggen – højt humør</a:t>
            </a:r>
          </a:p>
          <a:p>
            <a:r>
              <a:rPr lang="da-DK" sz="2400" dirty="0">
                <a:cs typeface="Calibri"/>
              </a:rPr>
              <a:t>En samlingsdisciplin for alle – fra absolut begyndere til meget rutinerede. Succes- oplevelsen er større på de små borde. Det gør fastholdelsen af nye spillere nemmere.</a:t>
            </a:r>
          </a:p>
          <a:p>
            <a:r>
              <a:rPr lang="da-DK" sz="2400" dirty="0">
                <a:cs typeface="Calibri"/>
              </a:rPr>
              <a:t>Gør sig godt på TV og skaber stor publikumsinteresse</a:t>
            </a:r>
          </a:p>
          <a:p>
            <a:r>
              <a:rPr lang="da-DK" sz="2400" dirty="0">
                <a:cs typeface="Calibri"/>
              </a:rPr>
              <a:t>God social profil og muligheder for nye venskaber</a:t>
            </a:r>
          </a:p>
          <a:p>
            <a:r>
              <a:rPr lang="da-DK" sz="2400" dirty="0">
                <a:cs typeface="Calibri"/>
              </a:rPr>
              <a:t>En sport man altid kan vende tilbage til – fx vender eksilspillere tilbage til sporten i stor stil pga. SKOMAR CHAMP</a:t>
            </a:r>
          </a:p>
          <a:p>
            <a:r>
              <a:rPr lang="da-DK" sz="2400" dirty="0">
                <a:cs typeface="Calibri"/>
              </a:rPr>
              <a:t>Ikke så tidskrævende, kampene bliver hurtigt overstået, hvilket gør spillet fleksibelt ift. deltagerantal</a:t>
            </a:r>
          </a:p>
          <a:p>
            <a:r>
              <a:rPr lang="da-DK" sz="2400" dirty="0">
                <a:cs typeface="Calibri"/>
              </a:rPr>
              <a:t>Velgørenhed - (f.eks. Samarbejdet med landsforeningen af Væresteder)</a:t>
            </a:r>
            <a:endParaRPr lang="da-DK" sz="2400" dirty="0">
              <a:ea typeface="Calibri"/>
              <a:cs typeface="Calibri"/>
            </a:endParaRPr>
          </a:p>
          <a:p>
            <a:endParaRPr lang="da-DK" sz="2400" dirty="0">
              <a:cs typeface="Calibri"/>
            </a:endParaRPr>
          </a:p>
          <a:p>
            <a:pPr marL="0" indent="0">
              <a:buNone/>
            </a:pPr>
            <a:endParaRPr lang="da-DK" sz="2400" dirty="0">
              <a:cs typeface="Calibri"/>
            </a:endParaRPr>
          </a:p>
        </p:txBody>
      </p:sp>
    </p:spTree>
    <p:extLst>
      <p:ext uri="{BB962C8B-B14F-4D97-AF65-F5344CB8AC3E}">
        <p14:creationId xmlns:p14="http://schemas.microsoft.com/office/powerpoint/2010/main" val="86513316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26EF200-2AA9-9700-2ED9-4AE21472C5B6}"/>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53EC55EA-A1E6-D9DD-BC8E-B562EDD53EC6}"/>
              </a:ext>
            </a:extLst>
          </p:cNvPr>
          <p:cNvSpPr>
            <a:spLocks noGrp="1"/>
          </p:cNvSpPr>
          <p:nvPr>
            <p:ph type="title"/>
          </p:nvPr>
        </p:nvSpPr>
        <p:spPr/>
        <p:txBody>
          <a:bodyPr/>
          <a:lstStyle/>
          <a:p>
            <a:r>
              <a:rPr lang="da-DK" dirty="0">
                <a:cs typeface="Calibri Light"/>
              </a:rPr>
              <a:t>Vision 2026-2029 </a:t>
            </a:r>
            <a:endParaRPr lang="da-DK" dirty="0"/>
          </a:p>
        </p:txBody>
      </p:sp>
      <p:sp>
        <p:nvSpPr>
          <p:cNvPr id="3" name="Pladsholder til indhold 2">
            <a:extLst>
              <a:ext uri="{FF2B5EF4-FFF2-40B4-BE49-F238E27FC236}">
                <a16:creationId xmlns:a16="http://schemas.microsoft.com/office/drawing/2014/main" id="{9FCE1CD3-C181-5EAB-AE01-494FD9ABA77B}"/>
              </a:ext>
            </a:extLst>
          </p:cNvPr>
          <p:cNvSpPr>
            <a:spLocks noGrp="1"/>
          </p:cNvSpPr>
          <p:nvPr>
            <p:ph idx="1"/>
          </p:nvPr>
        </p:nvSpPr>
        <p:spPr>
          <a:xfrm>
            <a:off x="838200" y="1825625"/>
            <a:ext cx="10515600" cy="5256310"/>
          </a:xfrm>
        </p:spPr>
        <p:txBody>
          <a:bodyPr vert="horz" lIns="91440" tIns="45720" rIns="91440" bIns="45720" rtlCol="0" anchor="t">
            <a:normAutofit fontScale="92500" lnSpcReduction="10000"/>
          </a:bodyPr>
          <a:lstStyle/>
          <a:p>
            <a:pPr>
              <a:lnSpc>
                <a:spcPct val="115000"/>
              </a:lnSpc>
              <a:spcAft>
                <a:spcPts val="800"/>
              </a:spcAft>
              <a:buNone/>
            </a:pPr>
            <a:r>
              <a:rPr lang="da-DK" sz="1800" b="1" kern="100" dirty="0">
                <a:effectLst/>
                <a:latin typeface="Calibri" panose="020F0502020204030204" pitchFamily="34" charset="0"/>
                <a:ea typeface="Calibri" panose="020F0502020204030204" pitchFamily="34" charset="0"/>
                <a:cs typeface="Times New Roman" panose="02020603050405020304" pitchFamily="18" charset="0"/>
              </a:rPr>
              <a:t>DSM</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15000"/>
              </a:lnSpc>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Danish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Skomar</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Masters genopstår med 3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Shootout</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Tours og et stort finalestævne som et sidestykke til SKOMAR CHAMP</a:t>
            </a:r>
          </a:p>
          <a:p>
            <a:pPr marL="342900" lvl="0" indent="-342900">
              <a:lnSpc>
                <a:spcPct val="115000"/>
              </a:lnSpc>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Mere brobygning i form af samarbejde med værtshusene og andre discipliner, hvorfra de bedste spillere inviteres</a:t>
            </a:r>
          </a:p>
          <a:p>
            <a:pPr marL="342900" lvl="0" indent="-342900">
              <a:lnSpc>
                <a:spcPct val="115000"/>
              </a:lnSpc>
              <a:spcAft>
                <a:spcPts val="800"/>
              </a:spcAft>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Mere mediebevågenhed ved at få TV på finalestævnet</a:t>
            </a:r>
          </a:p>
          <a:p>
            <a:pPr>
              <a:lnSpc>
                <a:spcPct val="115000"/>
              </a:lnSpc>
              <a:spcAft>
                <a:spcPts val="800"/>
              </a:spcAft>
              <a:buNone/>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Målsætningen er: </a:t>
            </a:r>
          </a:p>
          <a:p>
            <a:pPr marL="342900" lvl="0" indent="-342900">
              <a:lnSpc>
                <a:spcPct val="115000"/>
              </a:lnSpc>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At skabe et finalestævne, som overværes af et stort publikum, og som med tiden kan udvikle sig i samme retning som SKOMAR CHAMP</a:t>
            </a:r>
          </a:p>
          <a:p>
            <a:pPr marL="342900" lvl="0" indent="-342900">
              <a:lnSpc>
                <a:spcPct val="115000"/>
              </a:lnSpc>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At finde nye samarbejdspartnere og mulige sponsorer</a:t>
            </a:r>
          </a:p>
          <a:p>
            <a:pPr marL="342900" lvl="0" indent="-342900">
              <a:lnSpc>
                <a:spcPct val="115000"/>
              </a:lnSpc>
              <a:spcAft>
                <a:spcPts val="800"/>
              </a:spcAft>
              <a:buFont typeface="Symbol" panose="05050102010706020507" pitchFamily="18" charset="2"/>
              <a:buChar char=""/>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At få mere fokus på velgørenhed – via flere sociale partnerskaber som vi har gjort med Landsforeningen af væresteder</a:t>
            </a:r>
          </a:p>
          <a:p>
            <a:pPr marL="457200" lvl="1" indent="0">
              <a:buNone/>
            </a:pPr>
            <a:br>
              <a:rPr lang="da-DK" dirty="0">
                <a:cs typeface="Calibri"/>
              </a:rPr>
            </a:br>
            <a:endParaRPr lang="da-DK" dirty="0">
              <a:solidFill>
                <a:srgbClr val="FF0000"/>
              </a:solidFill>
              <a:cs typeface="Calibri"/>
            </a:endParaRPr>
          </a:p>
          <a:p>
            <a:pPr lvl="1"/>
            <a:endParaRPr lang="da-DK" b="1" dirty="0">
              <a:cs typeface="Calibri"/>
            </a:endParaRPr>
          </a:p>
        </p:txBody>
      </p:sp>
    </p:spTree>
    <p:extLst>
      <p:ext uri="{BB962C8B-B14F-4D97-AF65-F5344CB8AC3E}">
        <p14:creationId xmlns:p14="http://schemas.microsoft.com/office/powerpoint/2010/main" val="260136622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C0CFD24-B294-1E16-ACE0-A780AC975B6B}"/>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1E4167E8-A0D1-73C3-CDD2-7E7609D27563}"/>
              </a:ext>
            </a:extLst>
          </p:cNvPr>
          <p:cNvSpPr>
            <a:spLocks noGrp="1"/>
          </p:cNvSpPr>
          <p:nvPr>
            <p:ph type="title"/>
          </p:nvPr>
        </p:nvSpPr>
        <p:spPr/>
        <p:txBody>
          <a:bodyPr/>
          <a:lstStyle/>
          <a:p>
            <a:r>
              <a:rPr lang="da-DK" dirty="0">
                <a:cs typeface="Calibri Light"/>
              </a:rPr>
              <a:t>Vision 2026-2029 </a:t>
            </a:r>
            <a:endParaRPr lang="da-DK" dirty="0"/>
          </a:p>
        </p:txBody>
      </p:sp>
      <p:sp>
        <p:nvSpPr>
          <p:cNvPr id="3" name="Pladsholder til indhold 2">
            <a:extLst>
              <a:ext uri="{FF2B5EF4-FFF2-40B4-BE49-F238E27FC236}">
                <a16:creationId xmlns:a16="http://schemas.microsoft.com/office/drawing/2014/main" id="{01D8E96A-4779-26AA-5152-2926F44EF6E6}"/>
              </a:ext>
            </a:extLst>
          </p:cNvPr>
          <p:cNvSpPr>
            <a:spLocks noGrp="1"/>
          </p:cNvSpPr>
          <p:nvPr>
            <p:ph idx="1"/>
          </p:nvPr>
        </p:nvSpPr>
        <p:spPr>
          <a:xfrm>
            <a:off x="838200" y="1825625"/>
            <a:ext cx="10515600" cy="5256310"/>
          </a:xfrm>
        </p:spPr>
        <p:txBody>
          <a:bodyPr vert="horz" lIns="91440" tIns="45720" rIns="91440" bIns="45720" rtlCol="0" anchor="t">
            <a:normAutofit/>
          </a:bodyPr>
          <a:lstStyle/>
          <a:p>
            <a:pPr>
              <a:lnSpc>
                <a:spcPct val="115000"/>
              </a:lnSpc>
              <a:spcAft>
                <a:spcPts val="800"/>
              </a:spcAft>
              <a:buNone/>
            </a:pPr>
            <a:r>
              <a:rPr lang="da-DK" sz="1800" b="1" kern="100" dirty="0">
                <a:effectLst/>
                <a:latin typeface="Calibri" panose="020F0502020204030204" pitchFamily="34" charset="0"/>
                <a:ea typeface="Calibri" panose="020F0502020204030204" pitchFamily="34" charset="0"/>
                <a:cs typeface="Times New Roman" panose="02020603050405020304" pitchFamily="18" charset="0"/>
              </a:rPr>
              <a:t>Rangliste</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Ranglisten skal have en meget større rolle i dansk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Skomar</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Den skal danne en solid base for alle </a:t>
            </a:r>
            <a:r>
              <a:rPr lang="da-DK" sz="1800" kern="100" dirty="0" err="1">
                <a:effectLst/>
                <a:latin typeface="Calibri" panose="020F0502020204030204" pitchFamily="34" charset="0"/>
                <a:ea typeface="Calibri" panose="020F0502020204030204" pitchFamily="34" charset="0"/>
                <a:cs typeface="Times New Roman" panose="02020603050405020304" pitchFamily="18" charset="0"/>
              </a:rPr>
              <a:t>DDBUs</a:t>
            </a: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 skomarturneringer, og skal give mange flere muligheder for nye tiltag for både bredde- og elitespillere. Denne rangliste skal udvides, så andre turneringer også kan tælles med. Et sådan tiltag vil bygge yderligere bro til det etablerede miljø, og ranglisten vil bedre afspejle styrkeforholdet og dermed vil være mere fair. Der skal opstilles nogle officielle krav til at være rangliste-turnering, og pointene skal finjusteres. Første udkast er klar.</a:t>
            </a:r>
          </a:p>
          <a:p>
            <a:pPr>
              <a:lnSpc>
                <a:spcPct val="115000"/>
              </a:lnSpc>
              <a:spcAft>
                <a:spcPts val="800"/>
              </a:spcAft>
              <a:buNone/>
            </a:pPr>
            <a:r>
              <a:rPr lang="da-DK" sz="1800" b="1" kern="100" dirty="0" err="1">
                <a:effectLst/>
                <a:latin typeface="Calibri" panose="020F0502020204030204" pitchFamily="34" charset="0"/>
                <a:ea typeface="Calibri" panose="020F0502020204030204" pitchFamily="34" charset="0"/>
                <a:cs typeface="Times New Roman" panose="02020603050405020304" pitchFamily="18" charset="0"/>
              </a:rPr>
              <a:t>Matchplay</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Sæsonen afsluttes af en stor turnering, hvor der spilles i et nyt format med lange kampe. Spillerne kvalificeres via ranglisten og ved at vinde DM, SKOMAR CHAMP og DSM. Der kan desuden være mulighed for uddeling af wildcards, f.eks. med fokus på at involvere spillere, som ”sælger varen”.</a:t>
            </a:r>
          </a:p>
          <a:p>
            <a:pPr marL="457200" lvl="1" indent="0">
              <a:buNone/>
            </a:pPr>
            <a:br>
              <a:rPr lang="da-DK" dirty="0">
                <a:cs typeface="Calibri"/>
              </a:rPr>
            </a:br>
            <a:endParaRPr lang="da-DK" dirty="0">
              <a:solidFill>
                <a:srgbClr val="FF0000"/>
              </a:solidFill>
              <a:cs typeface="Calibri"/>
            </a:endParaRPr>
          </a:p>
          <a:p>
            <a:pPr lvl="1"/>
            <a:endParaRPr lang="da-DK" b="1" dirty="0">
              <a:cs typeface="Calibri"/>
            </a:endParaRPr>
          </a:p>
        </p:txBody>
      </p:sp>
    </p:spTree>
    <p:extLst>
      <p:ext uri="{BB962C8B-B14F-4D97-AF65-F5344CB8AC3E}">
        <p14:creationId xmlns:p14="http://schemas.microsoft.com/office/powerpoint/2010/main" val="25331513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E041D40-B238-3D2D-EC52-1A4E0AE547B0}"/>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17F57B7A-946A-93B0-1E4C-037F80F93062}"/>
              </a:ext>
            </a:extLst>
          </p:cNvPr>
          <p:cNvSpPr>
            <a:spLocks noGrp="1"/>
          </p:cNvSpPr>
          <p:nvPr>
            <p:ph type="title"/>
          </p:nvPr>
        </p:nvSpPr>
        <p:spPr/>
        <p:txBody>
          <a:bodyPr/>
          <a:lstStyle/>
          <a:p>
            <a:r>
              <a:rPr lang="da-DK" dirty="0">
                <a:cs typeface="Calibri Light"/>
              </a:rPr>
              <a:t>Vision 2026-2029 </a:t>
            </a:r>
            <a:endParaRPr lang="da-DK" dirty="0"/>
          </a:p>
        </p:txBody>
      </p:sp>
      <p:sp>
        <p:nvSpPr>
          <p:cNvPr id="3" name="Pladsholder til indhold 2">
            <a:extLst>
              <a:ext uri="{FF2B5EF4-FFF2-40B4-BE49-F238E27FC236}">
                <a16:creationId xmlns:a16="http://schemas.microsoft.com/office/drawing/2014/main" id="{2C116529-F4E0-9473-771C-391AB88B6097}"/>
              </a:ext>
            </a:extLst>
          </p:cNvPr>
          <p:cNvSpPr>
            <a:spLocks noGrp="1"/>
          </p:cNvSpPr>
          <p:nvPr>
            <p:ph idx="1"/>
          </p:nvPr>
        </p:nvSpPr>
        <p:spPr>
          <a:xfrm>
            <a:off x="838200" y="1825625"/>
            <a:ext cx="10515600" cy="5256310"/>
          </a:xfrm>
        </p:spPr>
        <p:txBody>
          <a:bodyPr vert="horz" lIns="91440" tIns="45720" rIns="91440" bIns="45720" rtlCol="0" anchor="t">
            <a:normAutofit/>
          </a:bodyPr>
          <a:lstStyle/>
          <a:p>
            <a:pPr>
              <a:lnSpc>
                <a:spcPct val="115000"/>
              </a:lnSpc>
              <a:spcAft>
                <a:spcPts val="800"/>
              </a:spcAft>
              <a:buNone/>
            </a:pPr>
            <a:r>
              <a:rPr lang="da-DK" sz="1800" b="1" kern="100" dirty="0">
                <a:effectLst/>
                <a:latin typeface="Calibri" panose="020F0502020204030204" pitchFamily="34" charset="0"/>
                <a:ea typeface="Calibri" panose="020F0502020204030204" pitchFamily="34" charset="0"/>
                <a:cs typeface="Times New Roman" panose="02020603050405020304" pitchFamily="18" charset="0"/>
              </a:rPr>
              <a:t>SKOMAR CHAMP</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buNone/>
            </a:pPr>
            <a:r>
              <a:rPr lang="da-DK" sz="1800" kern="100" dirty="0" err="1">
                <a:effectLst/>
                <a:latin typeface="Calibri"/>
                <a:ea typeface="Calibri"/>
                <a:cs typeface="Times New Roman"/>
              </a:rPr>
              <a:t>Skomar</a:t>
            </a:r>
            <a:r>
              <a:rPr lang="da-DK" sz="1800" kern="100" dirty="0">
                <a:effectLst/>
                <a:latin typeface="Calibri"/>
                <a:ea typeface="Calibri"/>
                <a:cs typeface="Times New Roman"/>
              </a:rPr>
              <a:t> </a:t>
            </a:r>
            <a:r>
              <a:rPr lang="da-DK" sz="1800" kern="100" dirty="0" err="1">
                <a:effectLst/>
                <a:latin typeface="Calibri"/>
                <a:ea typeface="Calibri"/>
                <a:cs typeface="Times New Roman"/>
              </a:rPr>
              <a:t>Champ</a:t>
            </a:r>
            <a:r>
              <a:rPr lang="da-DK" sz="1800" kern="100" dirty="0">
                <a:effectLst/>
                <a:latin typeface="Calibri"/>
                <a:ea typeface="Calibri"/>
                <a:cs typeface="Times New Roman"/>
              </a:rPr>
              <a:t> </a:t>
            </a:r>
            <a:r>
              <a:rPr lang="da-DK" sz="1800" kern="100" dirty="0">
                <a:latin typeface="Calibri"/>
                <a:ea typeface="Calibri"/>
                <a:cs typeface="Times New Roman"/>
              </a:rPr>
              <a:t>skal give</a:t>
            </a:r>
            <a:r>
              <a:rPr lang="da-DK" sz="1800" kern="100" dirty="0">
                <a:effectLst/>
                <a:latin typeface="Calibri"/>
                <a:ea typeface="Calibri"/>
                <a:cs typeface="Times New Roman"/>
              </a:rPr>
              <a:t> overskud for DDBU.</a:t>
            </a:r>
          </a:p>
          <a:p>
            <a:pPr>
              <a:lnSpc>
                <a:spcPct val="115000"/>
              </a:lnSpc>
              <a:spcAft>
                <a:spcPts val="800"/>
              </a:spcAft>
              <a:buNone/>
            </a:pPr>
            <a:r>
              <a:rPr lang="da-DK" sz="1800" kern="100" dirty="0">
                <a:effectLst/>
                <a:latin typeface="Calibri"/>
                <a:ea typeface="Calibri"/>
                <a:cs typeface="Times New Roman"/>
              </a:rPr>
              <a:t>Målsætningen er et peak på ca. 1000 tribunepladser på finaledagen</a:t>
            </a:r>
            <a:r>
              <a:rPr lang="da-DK" sz="1800" kern="100" dirty="0">
                <a:latin typeface="Calibri"/>
                <a:ea typeface="Calibri"/>
                <a:cs typeface="Times New Roman"/>
              </a:rPr>
              <a:t> (2025) og yderligere stigninger i de kommende år </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Senere er det meningen, at en 3. ring skal kobles på SKOMAR CHAMP og komme ud til bredden, men det lader sig vente til 2026.</a:t>
            </a:r>
          </a:p>
          <a:p>
            <a:pPr>
              <a:lnSpc>
                <a:spcPct val="115000"/>
              </a:lnSpc>
              <a:spcAft>
                <a:spcPts val="800"/>
              </a:spcAft>
              <a:buNone/>
            </a:pPr>
            <a:r>
              <a:rPr lang="da-DK" sz="1800" b="1" kern="100" dirty="0">
                <a:effectLst/>
                <a:latin typeface="Calibri"/>
                <a:ea typeface="Calibri"/>
                <a:cs typeface="Times New Roman"/>
              </a:rPr>
              <a:t>Samarbejde med det etablerede </a:t>
            </a:r>
            <a:r>
              <a:rPr lang="da-DK" sz="1800" b="1" kern="100" dirty="0" err="1">
                <a:latin typeface="Calibri"/>
                <a:ea typeface="Calibri"/>
                <a:cs typeface="Times New Roman"/>
              </a:rPr>
              <a:t>Skomarmiljø</a:t>
            </a:r>
            <a:endParaRPr lang="da-DK" sz="1800" kern="100" dirty="0" err="1">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pPr>
            <a:r>
              <a:rPr lang="da-DK" sz="1800" kern="100" dirty="0">
                <a:effectLst/>
                <a:latin typeface="Calibri"/>
                <a:ea typeface="Calibri"/>
                <a:cs typeface="Times New Roman"/>
              </a:rPr>
              <a:t>Vi skulle gerne få flere fra det etablerede </a:t>
            </a:r>
            <a:r>
              <a:rPr lang="da-DK" sz="1800" kern="100" dirty="0" err="1">
                <a:latin typeface="Calibri"/>
                <a:ea typeface="Calibri"/>
                <a:cs typeface="Times New Roman"/>
              </a:rPr>
              <a:t>Skomarmiljø</a:t>
            </a:r>
            <a:r>
              <a:rPr lang="da-DK" sz="1800" kern="100" dirty="0">
                <a:effectLst/>
                <a:latin typeface="Calibri"/>
                <a:ea typeface="Calibri"/>
                <a:cs typeface="Times New Roman"/>
              </a:rPr>
              <a:t> til at interessere sig for de øvrige discipliner, bl.a. ved at fange nogle af de unge, der ellers ikke ville melde sig ind i en klub. Her er en mulighed at slå på det internationale aspekt.</a:t>
            </a:r>
          </a:p>
          <a:p>
            <a:pPr marL="457200" lvl="1" indent="0">
              <a:buNone/>
            </a:pPr>
            <a:br>
              <a:rPr lang="da-DK" dirty="0">
                <a:cs typeface="Calibri"/>
              </a:rPr>
            </a:br>
            <a:endParaRPr lang="da-DK" dirty="0">
              <a:solidFill>
                <a:srgbClr val="FF0000"/>
              </a:solidFill>
              <a:cs typeface="Calibri"/>
            </a:endParaRPr>
          </a:p>
          <a:p>
            <a:pPr lvl="1"/>
            <a:endParaRPr lang="da-DK" b="1" dirty="0">
              <a:cs typeface="Calibri"/>
            </a:endParaRPr>
          </a:p>
        </p:txBody>
      </p:sp>
    </p:spTree>
    <p:extLst>
      <p:ext uri="{BB962C8B-B14F-4D97-AF65-F5344CB8AC3E}">
        <p14:creationId xmlns:p14="http://schemas.microsoft.com/office/powerpoint/2010/main" val="384108261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607C48E-82B7-1009-AE95-8475E8A1EF43}"/>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ADB75605-2FBA-721D-A15B-2ECDB0844B80}"/>
              </a:ext>
            </a:extLst>
          </p:cNvPr>
          <p:cNvSpPr>
            <a:spLocks noGrp="1"/>
          </p:cNvSpPr>
          <p:nvPr>
            <p:ph type="title"/>
          </p:nvPr>
        </p:nvSpPr>
        <p:spPr/>
        <p:txBody>
          <a:bodyPr/>
          <a:lstStyle/>
          <a:p>
            <a:r>
              <a:rPr lang="da-DK" dirty="0">
                <a:cs typeface="Calibri Light"/>
              </a:rPr>
              <a:t>Vision 2026-2029 </a:t>
            </a:r>
            <a:endParaRPr lang="da-DK" dirty="0"/>
          </a:p>
        </p:txBody>
      </p:sp>
      <p:sp>
        <p:nvSpPr>
          <p:cNvPr id="3" name="Pladsholder til indhold 2">
            <a:extLst>
              <a:ext uri="{FF2B5EF4-FFF2-40B4-BE49-F238E27FC236}">
                <a16:creationId xmlns:a16="http://schemas.microsoft.com/office/drawing/2014/main" id="{55A986F8-5C9C-D03F-4C4F-F9F4F00F518E}"/>
              </a:ext>
            </a:extLst>
          </p:cNvPr>
          <p:cNvSpPr>
            <a:spLocks noGrp="1"/>
          </p:cNvSpPr>
          <p:nvPr>
            <p:ph idx="1"/>
          </p:nvPr>
        </p:nvSpPr>
        <p:spPr>
          <a:xfrm>
            <a:off x="838200" y="1603777"/>
            <a:ext cx="10515600" cy="5256310"/>
          </a:xfrm>
        </p:spPr>
        <p:txBody>
          <a:bodyPr vert="horz" lIns="91440" tIns="45720" rIns="91440" bIns="45720" rtlCol="0" anchor="t">
            <a:normAutofit/>
          </a:bodyPr>
          <a:lstStyle/>
          <a:p>
            <a:pPr>
              <a:lnSpc>
                <a:spcPct val="115000"/>
              </a:lnSpc>
              <a:spcAft>
                <a:spcPts val="800"/>
              </a:spcAft>
              <a:buNone/>
            </a:pPr>
            <a:r>
              <a:rPr lang="da-DK" sz="1800" b="1" kern="100" dirty="0">
                <a:effectLst/>
                <a:latin typeface="Calibri" panose="020F0502020204030204" pitchFamily="34" charset="0"/>
                <a:ea typeface="Calibri" panose="020F0502020204030204" pitchFamily="34" charset="0"/>
                <a:cs typeface="Times New Roman" panose="02020603050405020304" pitchFamily="18" charset="0"/>
              </a:rPr>
              <a:t>Regler</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buNone/>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Skærpelse af regelsættet, så vi får defineret de tvivlsomme regler, og så det bliver muligt for alle at slå reglerne op.</a:t>
            </a:r>
          </a:p>
          <a:p>
            <a:pPr>
              <a:lnSpc>
                <a:spcPct val="115000"/>
              </a:lnSpc>
              <a:spcAft>
                <a:spcPts val="800"/>
              </a:spcAft>
              <a:buNone/>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Visionen er, at vi får lavet regelsættet i tre planer: Første del, der giver alle basisinformationer, så man kan komme i gang med spillet, og som vil dække 98 % af alle situationer i turneringssammenhæng; anden del, der indeholder de lidt mere nørdede regler og dækker de situationer, der sjældent opstår – dette mest henvendt til turneringsledere, dommere og regelnørderne; og tredje del, der omhandler de mest specielle situationer.</a:t>
            </a:r>
          </a:p>
          <a:p>
            <a:pPr>
              <a:lnSpc>
                <a:spcPct val="115000"/>
              </a:lnSpc>
              <a:spcAft>
                <a:spcPts val="800"/>
              </a:spcAft>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Regelsættet skal også være et led i et kommende dommerkursus, suppleret med fokuspunkter: Hvad man skal holde særligt øje med som dommer i en skomarturnering.</a:t>
            </a:r>
          </a:p>
          <a:p>
            <a:pPr marL="457200" lvl="1" indent="0">
              <a:buNone/>
            </a:pPr>
            <a:br>
              <a:rPr lang="da-DK" dirty="0">
                <a:cs typeface="Calibri"/>
              </a:rPr>
            </a:br>
            <a:endParaRPr lang="da-DK" dirty="0">
              <a:solidFill>
                <a:srgbClr val="FF0000"/>
              </a:solidFill>
              <a:cs typeface="Calibri"/>
            </a:endParaRPr>
          </a:p>
          <a:p>
            <a:pPr lvl="1"/>
            <a:endParaRPr lang="da-DK" b="1" dirty="0">
              <a:cs typeface="Calibri"/>
            </a:endParaRPr>
          </a:p>
        </p:txBody>
      </p:sp>
    </p:spTree>
    <p:extLst>
      <p:ext uri="{BB962C8B-B14F-4D97-AF65-F5344CB8AC3E}">
        <p14:creationId xmlns:p14="http://schemas.microsoft.com/office/powerpoint/2010/main" val="148440449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B168C2-FC36-B61C-8DAC-0E80924C2B0E}"/>
            </a:ext>
          </a:extLst>
        </p:cNvPr>
        <p:cNvGrpSpPr/>
        <p:nvPr/>
      </p:nvGrpSpPr>
      <p:grpSpPr>
        <a:xfrm>
          <a:off x="0" y="0"/>
          <a:ext cx="0" cy="0"/>
          <a:chOff x="0" y="0"/>
          <a:chExt cx="0" cy="0"/>
        </a:xfrm>
      </p:grpSpPr>
      <p:sp>
        <p:nvSpPr>
          <p:cNvPr id="2" name="Titel 1">
            <a:extLst>
              <a:ext uri="{FF2B5EF4-FFF2-40B4-BE49-F238E27FC236}">
                <a16:creationId xmlns:a16="http://schemas.microsoft.com/office/drawing/2014/main" id="{37B3209C-B9AC-7510-7F62-2EE64DC1F5D3}"/>
              </a:ext>
            </a:extLst>
          </p:cNvPr>
          <p:cNvSpPr>
            <a:spLocks noGrp="1"/>
          </p:cNvSpPr>
          <p:nvPr>
            <p:ph type="title"/>
          </p:nvPr>
        </p:nvSpPr>
        <p:spPr/>
        <p:txBody>
          <a:bodyPr/>
          <a:lstStyle/>
          <a:p>
            <a:r>
              <a:rPr lang="da-DK" dirty="0">
                <a:cs typeface="Calibri Light"/>
              </a:rPr>
              <a:t>Vision 2026-2029 </a:t>
            </a:r>
            <a:endParaRPr lang="da-DK" dirty="0"/>
          </a:p>
        </p:txBody>
      </p:sp>
      <p:sp>
        <p:nvSpPr>
          <p:cNvPr id="3" name="Pladsholder til indhold 2">
            <a:extLst>
              <a:ext uri="{FF2B5EF4-FFF2-40B4-BE49-F238E27FC236}">
                <a16:creationId xmlns:a16="http://schemas.microsoft.com/office/drawing/2014/main" id="{59C5876F-46D1-E74B-9CC7-ACE05867CFAA}"/>
              </a:ext>
            </a:extLst>
          </p:cNvPr>
          <p:cNvSpPr>
            <a:spLocks noGrp="1"/>
          </p:cNvSpPr>
          <p:nvPr>
            <p:ph idx="1"/>
          </p:nvPr>
        </p:nvSpPr>
        <p:spPr>
          <a:xfrm>
            <a:off x="838200" y="1825625"/>
            <a:ext cx="10515600" cy="5256310"/>
          </a:xfrm>
        </p:spPr>
        <p:txBody>
          <a:bodyPr vert="horz" lIns="91440" tIns="45720" rIns="91440" bIns="45720" rtlCol="0" anchor="t">
            <a:normAutofit/>
          </a:bodyPr>
          <a:lstStyle/>
          <a:p>
            <a:pPr>
              <a:lnSpc>
                <a:spcPct val="115000"/>
              </a:lnSpc>
              <a:spcAft>
                <a:spcPts val="800"/>
              </a:spcAft>
              <a:buNone/>
            </a:pPr>
            <a:r>
              <a:rPr lang="da-DK" sz="1800" b="1" kern="100" dirty="0">
                <a:effectLst/>
                <a:latin typeface="Calibri" panose="020F0502020204030204" pitchFamily="34" charset="0"/>
                <a:ea typeface="Calibri" panose="020F0502020204030204" pitchFamily="34" charset="0"/>
                <a:cs typeface="Times New Roman" panose="02020603050405020304" pitchFamily="18" charset="0"/>
              </a:rPr>
              <a:t>Ungdomsturneringer</a:t>
            </a: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buNone/>
            </a:pPr>
            <a:r>
              <a:rPr lang="da-DK" sz="1800" kern="100" dirty="0">
                <a:effectLst/>
                <a:latin typeface="Calibri" panose="020F0502020204030204" pitchFamily="34" charset="0"/>
                <a:ea typeface="Calibri" panose="020F0502020204030204" pitchFamily="34" charset="0"/>
                <a:cs typeface="Times New Roman" panose="02020603050405020304" pitchFamily="18" charset="0"/>
              </a:rPr>
              <a:t>På samme vis som turneringen for væresteder vil det være gavnligt at stable en ungdomsturnering på benene, f.eks. i samarbejde med fritids- og ungdomsklubberne. Ungdommen er vores fremtid og eksistensberettigelse. Det er dem, der på sigt kan kaste medaljer af på internationalt plan.</a:t>
            </a:r>
          </a:p>
          <a:p>
            <a:pPr>
              <a:lnSpc>
                <a:spcPct val="115000"/>
              </a:lnSpc>
              <a:spcAft>
                <a:spcPts val="800"/>
              </a:spcAft>
              <a:buNone/>
            </a:pPr>
            <a:endParaRPr lang="da-DK" sz="1800" kern="1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15000"/>
              </a:lnSpc>
              <a:spcAft>
                <a:spcPts val="800"/>
              </a:spcAft>
            </a:pPr>
            <a:r>
              <a:rPr lang="da-DK" sz="1800" kern="100" dirty="0">
                <a:effectLst/>
                <a:latin typeface="Calibri"/>
                <a:ea typeface="Calibri"/>
                <a:cs typeface="Times New Roman"/>
              </a:rPr>
              <a:t>Flere klubber har investeret i halvmatchborde. Dette er en positiv udvikling, da det – ud over </a:t>
            </a:r>
            <a:r>
              <a:rPr lang="da-DK" sz="1800" kern="100" dirty="0" err="1">
                <a:latin typeface="Calibri"/>
                <a:ea typeface="Calibri"/>
                <a:cs typeface="Times New Roman"/>
              </a:rPr>
              <a:t>Skomartræning</a:t>
            </a:r>
            <a:r>
              <a:rPr lang="da-DK" sz="1800" kern="100" dirty="0">
                <a:effectLst/>
                <a:latin typeface="Calibri"/>
                <a:ea typeface="Calibri"/>
                <a:cs typeface="Times New Roman"/>
              </a:rPr>
              <a:t> – bevirker, at unge/nye medlemmer lettere kan få succesoplevelser til gavn for alle discipliner.</a:t>
            </a:r>
          </a:p>
          <a:p>
            <a:pPr>
              <a:lnSpc>
                <a:spcPct val="114999"/>
              </a:lnSpc>
              <a:spcAft>
                <a:spcPts val="800"/>
              </a:spcAft>
            </a:pPr>
            <a:r>
              <a:rPr lang="da-DK" sz="1800" kern="100" dirty="0">
                <a:ea typeface="Calibri"/>
                <a:cs typeface="Times New Roman"/>
              </a:rPr>
              <a:t>Instruktion for begyndere, øvede - evt. etablere et </a:t>
            </a:r>
            <a:r>
              <a:rPr lang="da-DK" sz="1800" kern="100" dirty="0" err="1">
                <a:ea typeface="Calibri"/>
                <a:cs typeface="Times New Roman"/>
              </a:rPr>
              <a:t>Skomarakademi</a:t>
            </a:r>
            <a:r>
              <a:rPr lang="da-DK" sz="1800" kern="100" dirty="0">
                <a:ea typeface="Calibri"/>
                <a:cs typeface="Times New Roman"/>
              </a:rPr>
              <a:t> </a:t>
            </a:r>
          </a:p>
          <a:p>
            <a:pPr marL="457200" lvl="1" indent="0">
              <a:buNone/>
            </a:pPr>
            <a:br>
              <a:rPr lang="da-DK" dirty="0">
                <a:cs typeface="Calibri"/>
              </a:rPr>
            </a:br>
            <a:endParaRPr lang="da-DK" dirty="0">
              <a:solidFill>
                <a:srgbClr val="FF0000"/>
              </a:solidFill>
              <a:cs typeface="Calibri"/>
            </a:endParaRPr>
          </a:p>
          <a:p>
            <a:pPr lvl="1"/>
            <a:endParaRPr lang="da-DK" b="1" dirty="0">
              <a:cs typeface="Calibri"/>
            </a:endParaRPr>
          </a:p>
        </p:txBody>
      </p:sp>
    </p:spTree>
    <p:extLst>
      <p:ext uri="{BB962C8B-B14F-4D97-AF65-F5344CB8AC3E}">
        <p14:creationId xmlns:p14="http://schemas.microsoft.com/office/powerpoint/2010/main" val="95066045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53A4AE64-85D0-4793-9C02-677C05A449BD}"/>
              </a:ext>
            </a:extLst>
          </p:cNvPr>
          <p:cNvSpPr>
            <a:spLocks noGrp="1"/>
          </p:cNvSpPr>
          <p:nvPr>
            <p:ph type="title"/>
          </p:nvPr>
        </p:nvSpPr>
        <p:spPr/>
        <p:txBody>
          <a:bodyPr/>
          <a:lstStyle/>
          <a:p>
            <a:r>
              <a:rPr lang="da-DK" dirty="0">
                <a:cs typeface="Calibri Light"/>
              </a:rPr>
              <a:t>Sådan når vi det mål vi har sat for 2026 og fremadrettet</a:t>
            </a:r>
          </a:p>
        </p:txBody>
      </p:sp>
      <p:sp>
        <p:nvSpPr>
          <p:cNvPr id="3" name="Pladsholder til indhold 2">
            <a:extLst>
              <a:ext uri="{FF2B5EF4-FFF2-40B4-BE49-F238E27FC236}">
                <a16:creationId xmlns:a16="http://schemas.microsoft.com/office/drawing/2014/main" id="{E2471C80-11D6-4335-918B-F01C0589E67F}"/>
              </a:ext>
            </a:extLst>
          </p:cNvPr>
          <p:cNvSpPr>
            <a:spLocks noGrp="1"/>
          </p:cNvSpPr>
          <p:nvPr>
            <p:ph idx="1"/>
          </p:nvPr>
        </p:nvSpPr>
        <p:spPr/>
        <p:txBody>
          <a:bodyPr vert="horz" lIns="91440" tIns="45720" rIns="91440" bIns="45720" rtlCol="0" anchor="t">
            <a:normAutofit/>
          </a:bodyPr>
          <a:lstStyle/>
          <a:p>
            <a:r>
              <a:rPr lang="da-DK" sz="2900" dirty="0">
                <a:cs typeface="Calibri"/>
              </a:rPr>
              <a:t>Konkrete tiltag </a:t>
            </a:r>
          </a:p>
          <a:p>
            <a:pPr lvl="1"/>
            <a:r>
              <a:rPr lang="da-DK" sz="2900" dirty="0">
                <a:ea typeface="+mn-lt"/>
                <a:cs typeface="+mn-lt"/>
              </a:rPr>
              <a:t>Nyt </a:t>
            </a:r>
            <a:r>
              <a:rPr lang="da-DK" sz="2900" dirty="0" err="1">
                <a:ea typeface="+mn-lt"/>
                <a:cs typeface="+mn-lt"/>
              </a:rPr>
              <a:t>Skomarudvalg</a:t>
            </a:r>
            <a:r>
              <a:rPr lang="da-DK" sz="2900" dirty="0">
                <a:ea typeface="+mn-lt"/>
                <a:cs typeface="+mn-lt"/>
              </a:rPr>
              <a:t> med nye friske kræfter, som ønsker at være en del af en disciplin i rivende udvikling</a:t>
            </a:r>
            <a:br>
              <a:rPr lang="da-DK" sz="2900" dirty="0">
                <a:ea typeface="+mn-lt"/>
                <a:cs typeface="+mn-lt"/>
              </a:rPr>
            </a:br>
            <a:endParaRPr lang="da-DK" sz="2900" dirty="0">
              <a:ea typeface="+mn-lt"/>
              <a:cs typeface="+mn-lt"/>
            </a:endParaRPr>
          </a:p>
          <a:p>
            <a:pPr lvl="1"/>
            <a:r>
              <a:rPr lang="da-DK" sz="2900" dirty="0">
                <a:ea typeface="+mn-lt"/>
                <a:cs typeface="+mn-lt"/>
              </a:rPr>
              <a:t>Skabe kontakt til nye samarbejdspartnere</a:t>
            </a:r>
            <a:br>
              <a:rPr lang="da-DK" sz="2900" dirty="0">
                <a:ea typeface="+mn-lt"/>
                <a:cs typeface="+mn-lt"/>
              </a:rPr>
            </a:br>
            <a:endParaRPr lang="da-DK" sz="2900" dirty="0">
              <a:cs typeface="Calibri"/>
            </a:endParaRPr>
          </a:p>
          <a:p>
            <a:pPr lvl="1"/>
            <a:r>
              <a:rPr lang="da-DK" sz="2900" dirty="0" err="1">
                <a:cs typeface="Calibri"/>
              </a:rPr>
              <a:t>DDBUs</a:t>
            </a:r>
            <a:r>
              <a:rPr lang="da-DK" sz="2900" dirty="0">
                <a:cs typeface="Calibri"/>
              </a:rPr>
              <a:t> ansatte allokerer timer af til processen i tæt samarbejde med udvalget</a:t>
            </a:r>
          </a:p>
        </p:txBody>
      </p:sp>
    </p:spTree>
    <p:extLst>
      <p:ext uri="{BB962C8B-B14F-4D97-AF65-F5344CB8AC3E}">
        <p14:creationId xmlns:p14="http://schemas.microsoft.com/office/powerpoint/2010/main" val="55768149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A955AD5E-63BE-4E27-8BB9-C1E67C54A7AD}"/>
              </a:ext>
            </a:extLst>
          </p:cNvPr>
          <p:cNvSpPr>
            <a:spLocks noGrp="1"/>
          </p:cNvSpPr>
          <p:nvPr>
            <p:ph type="title"/>
          </p:nvPr>
        </p:nvSpPr>
        <p:spPr>
          <a:xfrm>
            <a:off x="622540" y="365125"/>
            <a:ext cx="10731260" cy="1325563"/>
          </a:xfrm>
        </p:spPr>
        <p:txBody>
          <a:bodyPr/>
          <a:lstStyle/>
          <a:p>
            <a:r>
              <a:rPr lang="da-DK" dirty="0" err="1">
                <a:cs typeface="Calibri Light"/>
              </a:rPr>
              <a:t>Skomarudvalget</a:t>
            </a:r>
            <a:r>
              <a:rPr lang="da-DK" dirty="0">
                <a:cs typeface="Calibri Light"/>
              </a:rPr>
              <a:t> - Sammensætning</a:t>
            </a:r>
            <a:endParaRPr lang="da-DK" dirty="0"/>
          </a:p>
        </p:txBody>
      </p:sp>
      <p:sp>
        <p:nvSpPr>
          <p:cNvPr id="3" name="Pladsholder til indhold 2">
            <a:extLst>
              <a:ext uri="{FF2B5EF4-FFF2-40B4-BE49-F238E27FC236}">
                <a16:creationId xmlns:a16="http://schemas.microsoft.com/office/drawing/2014/main" id="{65004F31-DCCB-4986-AB42-74537C9CCE96}"/>
              </a:ext>
            </a:extLst>
          </p:cNvPr>
          <p:cNvSpPr>
            <a:spLocks noGrp="1"/>
          </p:cNvSpPr>
          <p:nvPr>
            <p:ph idx="1"/>
          </p:nvPr>
        </p:nvSpPr>
        <p:spPr/>
        <p:txBody>
          <a:bodyPr vert="horz" lIns="91440" tIns="45720" rIns="91440" bIns="45720" rtlCol="0" anchor="t">
            <a:normAutofit/>
          </a:bodyPr>
          <a:lstStyle/>
          <a:p>
            <a:pPr marL="0" indent="0">
              <a:buNone/>
            </a:pPr>
            <a:r>
              <a:rPr lang="da-DK" sz="1200" dirty="0">
                <a:cs typeface="Calibri"/>
              </a:rPr>
              <a:t>Formand:</a:t>
            </a:r>
          </a:p>
          <a:p>
            <a:pPr marL="0" indent="0">
              <a:buNone/>
            </a:pPr>
            <a:r>
              <a:rPr lang="da-DK" sz="1200" dirty="0">
                <a:cs typeface="Calibri"/>
              </a:rPr>
              <a:t>Thomas Willer</a:t>
            </a:r>
            <a:endParaRPr lang="da-DK" sz="1200" dirty="0"/>
          </a:p>
          <a:p>
            <a:pPr marL="0" indent="0">
              <a:buNone/>
            </a:pPr>
            <a:endParaRPr lang="da-DK" sz="1200" dirty="0"/>
          </a:p>
          <a:p>
            <a:pPr>
              <a:buNone/>
            </a:pPr>
            <a:endParaRPr lang="da-DK" sz="1800" dirty="0">
              <a:cs typeface="Calibri"/>
            </a:endParaRPr>
          </a:p>
          <a:p>
            <a:pPr marL="0" indent="0">
              <a:buNone/>
            </a:pPr>
            <a:endParaRPr lang="da-DK" dirty="0">
              <a:cs typeface="Calibri"/>
            </a:endParaRPr>
          </a:p>
        </p:txBody>
      </p:sp>
    </p:spTree>
    <p:extLst>
      <p:ext uri="{BB962C8B-B14F-4D97-AF65-F5344CB8AC3E}">
        <p14:creationId xmlns:p14="http://schemas.microsoft.com/office/powerpoint/2010/main" val="3090120645"/>
      </p:ext>
    </p:extLst>
  </p:cSld>
  <p:clrMapOvr>
    <a:masterClrMapping/>
  </p:clrMapOvr>
</p:sld>
</file>

<file path=ppt/theme/theme1.xml><?xml version="1.0" encoding="utf-8"?>
<a:theme xmlns:a="http://schemas.openxmlformats.org/drawingml/2006/main" name="Kontortema">
  <a:themeElements>
    <a:clrScheme name="Kontor">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Kontor">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ontor">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343</TotalTime>
  <Words>1495</Words>
  <Application>Microsoft Office PowerPoint</Application>
  <PresentationFormat>Widescreen</PresentationFormat>
  <Paragraphs>108</Paragraphs>
  <Slides>15</Slides>
  <Notes>0</Notes>
  <HiddenSlides>0</HiddenSlides>
  <MMClips>0</MMClips>
  <ScaleCrop>false</ScaleCrop>
  <HeadingPairs>
    <vt:vector size="6" baseType="variant">
      <vt:variant>
        <vt:lpstr>Benyttede skrifttyper</vt:lpstr>
      </vt:variant>
      <vt:variant>
        <vt:i4>4</vt:i4>
      </vt:variant>
      <vt:variant>
        <vt:lpstr>Tema</vt:lpstr>
      </vt:variant>
      <vt:variant>
        <vt:i4>1</vt:i4>
      </vt:variant>
      <vt:variant>
        <vt:lpstr>Slidetitler</vt:lpstr>
      </vt:variant>
      <vt:variant>
        <vt:i4>15</vt:i4>
      </vt:variant>
    </vt:vector>
  </HeadingPairs>
  <TitlesOfParts>
    <vt:vector size="20" baseType="lpstr">
      <vt:lpstr>Arial</vt:lpstr>
      <vt:lpstr>Calibri</vt:lpstr>
      <vt:lpstr>Calibri Light</vt:lpstr>
      <vt:lpstr>Symbol</vt:lpstr>
      <vt:lpstr>Kontortema</vt:lpstr>
      <vt:lpstr>Visionsplan  Den Danske Billard Union  2026-2029</vt:lpstr>
      <vt:lpstr>Status 2025 </vt:lpstr>
      <vt:lpstr>Status 2025 </vt:lpstr>
      <vt:lpstr>SKOMAR - Styrker  </vt:lpstr>
      <vt:lpstr>SKOMAR - Svagheder </vt:lpstr>
      <vt:lpstr>SKOMAR - Muligheder </vt:lpstr>
      <vt:lpstr>SKOMAR - Trusler </vt:lpstr>
      <vt:lpstr>Værdier i SKOMAR</vt:lpstr>
      <vt:lpstr>Vision 2026-2029 </vt:lpstr>
      <vt:lpstr>Vision 2026-2029 </vt:lpstr>
      <vt:lpstr>Vision 2026-2029 </vt:lpstr>
      <vt:lpstr>Vision 2026-2029 </vt:lpstr>
      <vt:lpstr>Vision 2026-2029 </vt:lpstr>
      <vt:lpstr>Sådan når vi det mål vi har sat for 2026 og fremadrettet</vt:lpstr>
      <vt:lpstr>Skomarudvalget - Sammensætning</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PowerPoint-præsentation</dc:title>
  <dc:creator>Dorthe</dc:creator>
  <cp:lastModifiedBy>Rune Kampe</cp:lastModifiedBy>
  <cp:revision>1048</cp:revision>
  <dcterms:created xsi:type="dcterms:W3CDTF">2012-08-10T12:37:40Z</dcterms:created>
  <dcterms:modified xsi:type="dcterms:W3CDTF">2025-05-30T12:40:50Z</dcterms:modified>
</cp:coreProperties>
</file>