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7" r:id="rId6"/>
    <p:sldId id="268" r:id="rId7"/>
    <p:sldId id="264" r:id="rId8"/>
    <p:sldId id="269" r:id="rId9"/>
    <p:sldId id="270" r:id="rId10"/>
    <p:sldId id="272" r:id="rId11"/>
    <p:sldId id="271" r:id="rId12"/>
    <p:sldId id="259"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96" d="100"/>
          <a:sy n="96" d="100"/>
        </p:scale>
        <p:origin x="96"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my Lauridsen" userId="0631cab9-2c62-46ca-9f87-2d416302272b" providerId="ADAL" clId="{34D6DB6F-05E0-40E7-9B60-527D23637620}"/>
    <pc:docChg chg="custSel modSld">
      <pc:chgData name="Jimmy Lauridsen" userId="0631cab9-2c62-46ca-9f87-2d416302272b" providerId="ADAL" clId="{34D6DB6F-05E0-40E7-9B60-527D23637620}" dt="2025-04-27T09:46:48.121" v="320" actId="20577"/>
      <pc:docMkLst>
        <pc:docMk/>
      </pc:docMkLst>
      <pc:sldChg chg="modSp mod">
        <pc:chgData name="Jimmy Lauridsen" userId="0631cab9-2c62-46ca-9f87-2d416302272b" providerId="ADAL" clId="{34D6DB6F-05E0-40E7-9B60-527D23637620}" dt="2025-04-27T09:46:37.817" v="318" actId="20577"/>
        <pc:sldMkLst>
          <pc:docMk/>
          <pc:sldMk cId="3424942676" sldId="256"/>
        </pc:sldMkLst>
        <pc:spChg chg="mod">
          <ac:chgData name="Jimmy Lauridsen" userId="0631cab9-2c62-46ca-9f87-2d416302272b" providerId="ADAL" clId="{34D6DB6F-05E0-40E7-9B60-527D23637620}" dt="2025-04-27T09:46:37.817" v="318" actId="20577"/>
          <ac:spMkLst>
            <pc:docMk/>
            <pc:sldMk cId="3424942676" sldId="256"/>
            <ac:spMk id="3" creationId="{00000000-0000-0000-0000-000000000000}"/>
          </ac:spMkLst>
        </pc:spChg>
      </pc:sldChg>
      <pc:sldChg chg="modSp mod">
        <pc:chgData name="Jimmy Lauridsen" userId="0631cab9-2c62-46ca-9f87-2d416302272b" providerId="ADAL" clId="{34D6DB6F-05E0-40E7-9B60-527D23637620}" dt="2025-04-27T09:46:48.121" v="320" actId="20577"/>
        <pc:sldMkLst>
          <pc:docMk/>
          <pc:sldMk cId="3090120645" sldId="261"/>
        </pc:sldMkLst>
        <pc:spChg chg="mod">
          <ac:chgData name="Jimmy Lauridsen" userId="0631cab9-2c62-46ca-9f87-2d416302272b" providerId="ADAL" clId="{34D6DB6F-05E0-40E7-9B60-527D23637620}" dt="2025-04-27T09:46:48.121" v="320" actId="20577"/>
          <ac:spMkLst>
            <pc:docMk/>
            <pc:sldMk cId="3090120645" sldId="261"/>
            <ac:spMk id="3" creationId="{65004F31-DCCB-4986-AB42-74537C9CCE96}"/>
          </ac:spMkLst>
        </pc:spChg>
      </pc:sldChg>
      <pc:sldChg chg="modSp mod">
        <pc:chgData name="Jimmy Lauridsen" userId="0631cab9-2c62-46ca-9f87-2d416302272b" providerId="ADAL" clId="{34D6DB6F-05E0-40E7-9B60-527D23637620}" dt="2025-04-27T08:35:44.402" v="316" actId="20577"/>
        <pc:sldMkLst>
          <pc:docMk/>
          <pc:sldMk cId="3407129736" sldId="269"/>
        </pc:sldMkLst>
        <pc:spChg chg="mod">
          <ac:chgData name="Jimmy Lauridsen" userId="0631cab9-2c62-46ca-9f87-2d416302272b" providerId="ADAL" clId="{34D6DB6F-05E0-40E7-9B60-527D23637620}" dt="2025-04-27T08:35:44.402" v="316" actId="20577"/>
          <ac:spMkLst>
            <pc:docMk/>
            <pc:sldMk cId="3407129736" sldId="269"/>
            <ac:spMk id="3" creationId="{8498D6E3-C018-4D48-AD8C-DC3A4264B04D}"/>
          </ac:spMkLst>
        </pc:spChg>
      </pc:sldChg>
      <pc:sldChg chg="modSp mod">
        <pc:chgData name="Jimmy Lauridsen" userId="0631cab9-2c62-46ca-9f87-2d416302272b" providerId="ADAL" clId="{34D6DB6F-05E0-40E7-9B60-527D23637620}" dt="2025-04-27T08:35:21.316" v="308" actId="27636"/>
        <pc:sldMkLst>
          <pc:docMk/>
          <pc:sldMk cId="899359807" sldId="270"/>
        </pc:sldMkLst>
        <pc:spChg chg="mod">
          <ac:chgData name="Jimmy Lauridsen" userId="0631cab9-2c62-46ca-9f87-2d416302272b" providerId="ADAL" clId="{34D6DB6F-05E0-40E7-9B60-527D23637620}" dt="2025-04-27T08:35:21.316" v="308" actId="27636"/>
          <ac:spMkLst>
            <pc:docMk/>
            <pc:sldMk cId="899359807" sldId="270"/>
            <ac:spMk id="3" creationId="{7EC34385-EFDA-D72A-3C02-B8070A0BB784}"/>
          </ac:spMkLst>
        </pc:spChg>
      </pc:sldChg>
      <pc:sldChg chg="modSp mod">
        <pc:chgData name="Jimmy Lauridsen" userId="0631cab9-2c62-46ca-9f87-2d416302272b" providerId="ADAL" clId="{34D6DB6F-05E0-40E7-9B60-527D23637620}" dt="2025-04-27T08:30:57.284" v="6" actId="27636"/>
        <pc:sldMkLst>
          <pc:docMk/>
          <pc:sldMk cId="1924468715" sldId="272"/>
        </pc:sldMkLst>
        <pc:spChg chg="mod">
          <ac:chgData name="Jimmy Lauridsen" userId="0631cab9-2c62-46ca-9f87-2d416302272b" providerId="ADAL" clId="{34D6DB6F-05E0-40E7-9B60-527D23637620}" dt="2025-04-27T08:30:57.284" v="6" actId="27636"/>
          <ac:spMkLst>
            <pc:docMk/>
            <pc:sldMk cId="1924468715" sldId="272"/>
            <ac:spMk id="3" creationId="{60ADE25D-DF03-C645-A448-1AFA7F255BE0}"/>
          </ac:spMkLst>
        </pc:spChg>
      </pc:sldChg>
    </pc:docChg>
  </pc:docChgLst>
  <pc:docChgLst>
    <pc:chgData name="Jimmy Lauridsen" userId="0631cab9-2c62-46ca-9f87-2d416302272b" providerId="ADAL" clId="{3E634BB8-4E66-4EE8-B0A7-987E539AEEEC}"/>
    <pc:docChg chg="custSel modSld">
      <pc:chgData name="Jimmy Lauridsen" userId="0631cab9-2c62-46ca-9f87-2d416302272b" providerId="ADAL" clId="{3E634BB8-4E66-4EE8-B0A7-987E539AEEEC}" dt="2025-05-16T07:04:43.519" v="184" actId="20577"/>
      <pc:docMkLst>
        <pc:docMk/>
      </pc:docMkLst>
      <pc:sldChg chg="modSp mod">
        <pc:chgData name="Jimmy Lauridsen" userId="0631cab9-2c62-46ca-9f87-2d416302272b" providerId="ADAL" clId="{3E634BB8-4E66-4EE8-B0A7-987E539AEEEC}" dt="2025-05-16T07:04:21.458" v="176" actId="6549"/>
        <pc:sldMkLst>
          <pc:docMk/>
          <pc:sldMk cId="557681498" sldId="259"/>
        </pc:sldMkLst>
        <pc:spChg chg="mod">
          <ac:chgData name="Jimmy Lauridsen" userId="0631cab9-2c62-46ca-9f87-2d416302272b" providerId="ADAL" clId="{3E634BB8-4E66-4EE8-B0A7-987E539AEEEC}" dt="2025-05-16T07:04:21.458" v="176" actId="6549"/>
          <ac:spMkLst>
            <pc:docMk/>
            <pc:sldMk cId="557681498" sldId="259"/>
            <ac:spMk id="3" creationId="{E2471C80-11D6-4335-918B-F01C0589E67F}"/>
          </ac:spMkLst>
        </pc:spChg>
      </pc:sldChg>
      <pc:sldChg chg="modSp mod">
        <pc:chgData name="Jimmy Lauridsen" userId="0631cab9-2c62-46ca-9f87-2d416302272b" providerId="ADAL" clId="{3E634BB8-4E66-4EE8-B0A7-987E539AEEEC}" dt="2025-05-16T07:04:43.519" v="184" actId="20577"/>
        <pc:sldMkLst>
          <pc:docMk/>
          <pc:sldMk cId="3090120645" sldId="261"/>
        </pc:sldMkLst>
        <pc:spChg chg="mod">
          <ac:chgData name="Jimmy Lauridsen" userId="0631cab9-2c62-46ca-9f87-2d416302272b" providerId="ADAL" clId="{3E634BB8-4E66-4EE8-B0A7-987E539AEEEC}" dt="2025-05-16T07:04:43.519" v="184" actId="20577"/>
          <ac:spMkLst>
            <pc:docMk/>
            <pc:sldMk cId="3090120645" sldId="261"/>
            <ac:spMk id="2" creationId="{A955AD5E-63BE-4E27-8BB9-C1E67C54A7AD}"/>
          </ac:spMkLst>
        </pc:spChg>
      </pc:sldChg>
      <pc:sldChg chg="modSp mod">
        <pc:chgData name="Jimmy Lauridsen" userId="0631cab9-2c62-46ca-9f87-2d416302272b" providerId="ADAL" clId="{3E634BB8-4E66-4EE8-B0A7-987E539AEEEC}" dt="2025-05-16T06:53:00.153" v="6" actId="20577"/>
        <pc:sldMkLst>
          <pc:docMk/>
          <pc:sldMk cId="2002764742" sldId="263"/>
        </pc:sldMkLst>
        <pc:spChg chg="mod">
          <ac:chgData name="Jimmy Lauridsen" userId="0631cab9-2c62-46ca-9f87-2d416302272b" providerId="ADAL" clId="{3E634BB8-4E66-4EE8-B0A7-987E539AEEEC}" dt="2025-05-16T06:53:00.153" v="6" actId="20577"/>
          <ac:spMkLst>
            <pc:docMk/>
            <pc:sldMk cId="2002764742" sldId="263"/>
            <ac:spMk id="3" creationId="{5C582CD9-DC0D-484F-93F4-D6B69D614983}"/>
          </ac:spMkLst>
        </pc:spChg>
      </pc:sldChg>
      <pc:sldChg chg="modSp mod">
        <pc:chgData name="Jimmy Lauridsen" userId="0631cab9-2c62-46ca-9f87-2d416302272b" providerId="ADAL" clId="{3E634BB8-4E66-4EE8-B0A7-987E539AEEEC}" dt="2025-05-16T06:57:38.025" v="109" actId="20577"/>
        <pc:sldMkLst>
          <pc:docMk/>
          <pc:sldMk cId="865133160" sldId="264"/>
        </pc:sldMkLst>
        <pc:spChg chg="mod">
          <ac:chgData name="Jimmy Lauridsen" userId="0631cab9-2c62-46ca-9f87-2d416302272b" providerId="ADAL" clId="{3E634BB8-4E66-4EE8-B0A7-987E539AEEEC}" dt="2025-05-16T06:57:38.025" v="109" actId="20577"/>
          <ac:spMkLst>
            <pc:docMk/>
            <pc:sldMk cId="865133160" sldId="264"/>
            <ac:spMk id="3" creationId="{2FE972CD-A609-41F8-B954-19C0F0A916AD}"/>
          </ac:spMkLst>
        </pc:spChg>
      </pc:sldChg>
      <pc:sldChg chg="modSp mod">
        <pc:chgData name="Jimmy Lauridsen" userId="0631cab9-2c62-46ca-9f87-2d416302272b" providerId="ADAL" clId="{3E634BB8-4E66-4EE8-B0A7-987E539AEEEC}" dt="2025-05-16T06:54:37.005" v="36" actId="20577"/>
        <pc:sldMkLst>
          <pc:docMk/>
          <pc:sldMk cId="121714600" sldId="267"/>
        </pc:sldMkLst>
        <pc:spChg chg="mod">
          <ac:chgData name="Jimmy Lauridsen" userId="0631cab9-2c62-46ca-9f87-2d416302272b" providerId="ADAL" clId="{3E634BB8-4E66-4EE8-B0A7-987E539AEEEC}" dt="2025-05-16T06:54:37.005" v="36" actId="20577"/>
          <ac:spMkLst>
            <pc:docMk/>
            <pc:sldMk cId="121714600" sldId="267"/>
            <ac:spMk id="3" creationId="{5C582CD9-DC0D-484F-93F4-D6B69D614983}"/>
          </ac:spMkLst>
        </pc:spChg>
      </pc:sldChg>
      <pc:sldChg chg="modSp mod">
        <pc:chgData name="Jimmy Lauridsen" userId="0631cab9-2c62-46ca-9f87-2d416302272b" providerId="ADAL" clId="{3E634BB8-4E66-4EE8-B0A7-987E539AEEEC}" dt="2025-05-16T06:57:26.978" v="102" actId="20577"/>
        <pc:sldMkLst>
          <pc:docMk/>
          <pc:sldMk cId="478748529" sldId="268"/>
        </pc:sldMkLst>
        <pc:spChg chg="mod">
          <ac:chgData name="Jimmy Lauridsen" userId="0631cab9-2c62-46ca-9f87-2d416302272b" providerId="ADAL" clId="{3E634BB8-4E66-4EE8-B0A7-987E539AEEEC}" dt="2025-05-16T06:57:26.978" v="102" actId="20577"/>
          <ac:spMkLst>
            <pc:docMk/>
            <pc:sldMk cId="478748529" sldId="268"/>
            <ac:spMk id="3" creationId="{5C582CD9-DC0D-484F-93F4-D6B69D614983}"/>
          </ac:spMkLst>
        </pc:spChg>
      </pc:sldChg>
      <pc:sldChg chg="modSp mod">
        <pc:chgData name="Jimmy Lauridsen" userId="0631cab9-2c62-46ca-9f87-2d416302272b" providerId="ADAL" clId="{3E634BB8-4E66-4EE8-B0A7-987E539AEEEC}" dt="2025-05-16T06:58:41.384" v="113" actId="20577"/>
        <pc:sldMkLst>
          <pc:docMk/>
          <pc:sldMk cId="3407129736" sldId="269"/>
        </pc:sldMkLst>
        <pc:spChg chg="mod">
          <ac:chgData name="Jimmy Lauridsen" userId="0631cab9-2c62-46ca-9f87-2d416302272b" providerId="ADAL" clId="{3E634BB8-4E66-4EE8-B0A7-987E539AEEEC}" dt="2025-05-16T06:58:41.384" v="113" actId="20577"/>
          <ac:spMkLst>
            <pc:docMk/>
            <pc:sldMk cId="3407129736" sldId="269"/>
            <ac:spMk id="3" creationId="{8498D6E3-C018-4D48-AD8C-DC3A4264B04D}"/>
          </ac:spMkLst>
        </pc:spChg>
      </pc:sldChg>
      <pc:sldChg chg="modSp mod">
        <pc:chgData name="Jimmy Lauridsen" userId="0631cab9-2c62-46ca-9f87-2d416302272b" providerId="ADAL" clId="{3E634BB8-4E66-4EE8-B0A7-987E539AEEEC}" dt="2025-05-16T07:01:00.318" v="127" actId="20577"/>
        <pc:sldMkLst>
          <pc:docMk/>
          <pc:sldMk cId="899359807" sldId="270"/>
        </pc:sldMkLst>
        <pc:spChg chg="mod">
          <ac:chgData name="Jimmy Lauridsen" userId="0631cab9-2c62-46ca-9f87-2d416302272b" providerId="ADAL" clId="{3E634BB8-4E66-4EE8-B0A7-987E539AEEEC}" dt="2025-05-16T07:01:00.318" v="127" actId="20577"/>
          <ac:spMkLst>
            <pc:docMk/>
            <pc:sldMk cId="899359807" sldId="270"/>
            <ac:spMk id="3" creationId="{7EC34385-EFDA-D72A-3C02-B8070A0BB784}"/>
          </ac:spMkLst>
        </pc:spChg>
      </pc:sldChg>
      <pc:sldChg chg="modSp mod">
        <pc:chgData name="Jimmy Lauridsen" userId="0631cab9-2c62-46ca-9f87-2d416302272b" providerId="ADAL" clId="{3E634BB8-4E66-4EE8-B0A7-987E539AEEEC}" dt="2025-05-16T07:03:10.464" v="156" actId="20577"/>
        <pc:sldMkLst>
          <pc:docMk/>
          <pc:sldMk cId="40593194" sldId="271"/>
        </pc:sldMkLst>
        <pc:spChg chg="mod">
          <ac:chgData name="Jimmy Lauridsen" userId="0631cab9-2c62-46ca-9f87-2d416302272b" providerId="ADAL" clId="{3E634BB8-4E66-4EE8-B0A7-987E539AEEEC}" dt="2025-05-16T07:03:10.464" v="156" actId="20577"/>
          <ac:spMkLst>
            <pc:docMk/>
            <pc:sldMk cId="40593194" sldId="271"/>
            <ac:spMk id="3" creationId="{AED9A13D-7603-89E5-A0B6-F7E2163D43E0}"/>
          </ac:spMkLst>
        </pc:spChg>
      </pc:sldChg>
      <pc:sldChg chg="modSp mod">
        <pc:chgData name="Jimmy Lauridsen" userId="0631cab9-2c62-46ca-9f87-2d416302272b" providerId="ADAL" clId="{3E634BB8-4E66-4EE8-B0A7-987E539AEEEC}" dt="2025-05-16T07:01:42.416" v="141" actId="20577"/>
        <pc:sldMkLst>
          <pc:docMk/>
          <pc:sldMk cId="1924468715" sldId="272"/>
        </pc:sldMkLst>
        <pc:spChg chg="mod">
          <ac:chgData name="Jimmy Lauridsen" userId="0631cab9-2c62-46ca-9f87-2d416302272b" providerId="ADAL" clId="{3E634BB8-4E66-4EE8-B0A7-987E539AEEEC}" dt="2025-05-16T07:01:42.416" v="141" actId="20577"/>
          <ac:spMkLst>
            <pc:docMk/>
            <pc:sldMk cId="1924468715" sldId="272"/>
            <ac:spMk id="3" creationId="{60ADE25D-DF03-C645-A448-1AFA7F255BE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a:t>Klik for at redigere i master</a:t>
            </a:r>
            <a:endParaRPr lang="en-US"/>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i master</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t>5/16/2025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1161660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t>5/16/2025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3783993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a:t>Klik for at redigere i master</a:t>
            </a:r>
            <a:endParaRPr lang="en-US"/>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t>5/16/2025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13351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t>5/16/2025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3657976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a:t>Klik for at redigere i master</a:t>
            </a:r>
            <a:endParaRPr lang="en-US"/>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p:txBody>
          <a:bodyPr/>
          <a:lstStyle/>
          <a:p>
            <a:fld id="{B7AE9C44-9DAE-47EA-BF7B-527501938C3F}" type="datetimeFigureOut">
              <a:rPr lang="en-US" smtClean="0"/>
              <a:t>5/16/2025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1013714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indhold 2"/>
          <p:cNvSpPr>
            <a:spLocks noGrp="1"/>
          </p:cNvSpPr>
          <p:nvPr>
            <p:ph sz="half" idx="1"/>
          </p:nvPr>
        </p:nvSpPr>
        <p:spPr>
          <a:xfrm>
            <a:off x="838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indhold 3"/>
          <p:cNvSpPr>
            <a:spLocks noGrp="1"/>
          </p:cNvSpPr>
          <p:nvPr>
            <p:ph sz="half" idx="2"/>
          </p:nvPr>
        </p:nvSpPr>
        <p:spPr>
          <a:xfrm>
            <a:off x="6172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Pladsholder til dato 4"/>
          <p:cNvSpPr>
            <a:spLocks noGrp="1"/>
          </p:cNvSpPr>
          <p:nvPr>
            <p:ph type="dt" sz="half" idx="10"/>
          </p:nvPr>
        </p:nvSpPr>
        <p:spPr/>
        <p:txBody>
          <a:bodyPr/>
          <a:lstStyle/>
          <a:p>
            <a:fld id="{B7AE9C44-9DAE-47EA-BF7B-527501938C3F}" type="datetimeFigureOut">
              <a:rPr lang="en-US" smtClean="0"/>
              <a:t>5/16/2025</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2771968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a:t>Klik for at redigere i master</a:t>
            </a:r>
            <a:endParaRPr lang="en-US"/>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839788" y="2505075"/>
            <a:ext cx="5157787"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6172200" y="2505075"/>
            <a:ext cx="5183188"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7" name="Pladsholder til dato 6"/>
          <p:cNvSpPr>
            <a:spLocks noGrp="1"/>
          </p:cNvSpPr>
          <p:nvPr>
            <p:ph type="dt" sz="half" idx="10"/>
          </p:nvPr>
        </p:nvSpPr>
        <p:spPr/>
        <p:txBody>
          <a:bodyPr/>
          <a:lstStyle/>
          <a:p>
            <a:fld id="{B7AE9C44-9DAE-47EA-BF7B-527501938C3F}" type="datetimeFigureOut">
              <a:rPr lang="en-US" smtClean="0"/>
              <a:t>5/16/2025</a:t>
            </a:fld>
            <a:endParaRPr lang="en-US"/>
          </a:p>
        </p:txBody>
      </p:sp>
      <p:sp>
        <p:nvSpPr>
          <p:cNvPr id="8" name="Pladsholder til sidefod 7"/>
          <p:cNvSpPr>
            <a:spLocks noGrp="1"/>
          </p:cNvSpPr>
          <p:nvPr>
            <p:ph type="ftr" sz="quarter" idx="11"/>
          </p:nvPr>
        </p:nvSpPr>
        <p:spPr/>
        <p:txBody>
          <a:bodyPr/>
          <a:lstStyle/>
          <a:p>
            <a:endParaRPr lang="en-US"/>
          </a:p>
        </p:txBody>
      </p:sp>
      <p:sp>
        <p:nvSpPr>
          <p:cNvPr id="9" name="Pladsholder til slidenummer 8"/>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1786149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dato 2"/>
          <p:cNvSpPr>
            <a:spLocks noGrp="1"/>
          </p:cNvSpPr>
          <p:nvPr>
            <p:ph type="dt" sz="half" idx="10"/>
          </p:nvPr>
        </p:nvSpPr>
        <p:spPr/>
        <p:txBody>
          <a:bodyPr/>
          <a:lstStyle/>
          <a:p>
            <a:fld id="{B7AE9C44-9DAE-47EA-BF7B-527501938C3F}" type="datetimeFigureOut">
              <a:rPr lang="en-US" smtClean="0"/>
              <a:t>5/16/2025</a:t>
            </a:fld>
            <a:endParaRPr lang="en-US"/>
          </a:p>
        </p:txBody>
      </p:sp>
      <p:sp>
        <p:nvSpPr>
          <p:cNvPr id="4" name="Pladsholder til sidefod 3"/>
          <p:cNvSpPr>
            <a:spLocks noGrp="1"/>
          </p:cNvSpPr>
          <p:nvPr>
            <p:ph type="ftr" sz="quarter" idx="11"/>
          </p:nvPr>
        </p:nvSpPr>
        <p:spPr/>
        <p:txBody>
          <a:bodyPr/>
          <a:lstStyle/>
          <a:p>
            <a:endParaRPr lang="en-US"/>
          </a:p>
        </p:txBody>
      </p:sp>
      <p:sp>
        <p:nvSpPr>
          <p:cNvPr id="5" name="Pladsholder til slidenummer 4"/>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737749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B7AE9C44-9DAE-47EA-BF7B-527501938C3F}" type="datetimeFigureOut">
              <a:rPr lang="en-US" smtClean="0"/>
              <a:t>5/16/2025</a:t>
            </a:fld>
            <a:endParaRPr lang="en-US"/>
          </a:p>
        </p:txBody>
      </p:sp>
      <p:sp>
        <p:nvSpPr>
          <p:cNvPr id="3" name="Pladsholder til sidefod 2"/>
          <p:cNvSpPr>
            <a:spLocks noGrp="1"/>
          </p:cNvSpPr>
          <p:nvPr>
            <p:ph type="ftr" sz="quarter" idx="11"/>
          </p:nvPr>
        </p:nvSpPr>
        <p:spPr/>
        <p:txBody>
          <a:bodyPr/>
          <a:lstStyle/>
          <a:p>
            <a:endParaRPr lang="en-US"/>
          </a:p>
        </p:txBody>
      </p:sp>
      <p:sp>
        <p:nvSpPr>
          <p:cNvPr id="4" name="Pladsholder til slidenummer 3"/>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525010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endParaRPr lang="en-US"/>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Pladsholder til dato 4"/>
          <p:cNvSpPr>
            <a:spLocks noGrp="1"/>
          </p:cNvSpPr>
          <p:nvPr>
            <p:ph type="dt" sz="half" idx="10"/>
          </p:nvPr>
        </p:nvSpPr>
        <p:spPr/>
        <p:txBody>
          <a:bodyPr/>
          <a:lstStyle/>
          <a:p>
            <a:fld id="{B7AE9C44-9DAE-47EA-BF7B-527501938C3F}" type="datetimeFigureOut">
              <a:rPr lang="en-US" smtClean="0"/>
              <a:t>5/16/2025</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904532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endParaRPr lang="en-US"/>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Pladsholder til dato 4"/>
          <p:cNvSpPr>
            <a:spLocks noGrp="1"/>
          </p:cNvSpPr>
          <p:nvPr>
            <p:ph type="dt" sz="half" idx="10"/>
          </p:nvPr>
        </p:nvSpPr>
        <p:spPr/>
        <p:txBody>
          <a:bodyPr/>
          <a:lstStyle/>
          <a:p>
            <a:fld id="{B7AE9C44-9DAE-47EA-BF7B-527501938C3F}" type="datetimeFigureOut">
              <a:rPr lang="en-US" smtClean="0"/>
              <a:t>5/16/2025</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293460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i master</a:t>
            </a:r>
            <a:endParaRPr lang="en-US"/>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E9C44-9DAE-47EA-BF7B-527501938C3F}" type="datetimeFigureOut">
              <a:rPr lang="en-US" smtClean="0"/>
              <a:t>5/16/2025</a:t>
            </a:fld>
            <a:endParaRPr lang="en-US"/>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FC2E3-A69C-4D5E-9D0D-9F10D106B08F}" type="slidenum">
              <a:rPr lang="en-US" smtClean="0"/>
              <a:t>‹nr.›</a:t>
            </a:fld>
            <a:endParaRPr lang="en-US"/>
          </a:p>
        </p:txBody>
      </p:sp>
    </p:spTree>
    <p:extLst>
      <p:ext uri="{BB962C8B-B14F-4D97-AF65-F5344CB8AC3E}">
        <p14:creationId xmlns:p14="http://schemas.microsoft.com/office/powerpoint/2010/main" val="450563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dorthe@ddbu.d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en-US" dirty="0" err="1">
                <a:cs typeface="Calibri Light"/>
              </a:rPr>
              <a:t>Visionsplan</a:t>
            </a:r>
            <a:r>
              <a:rPr lang="en-US" dirty="0">
                <a:cs typeface="Calibri Light"/>
              </a:rPr>
              <a:t> </a:t>
            </a:r>
            <a:br>
              <a:rPr lang="en-US" dirty="0">
                <a:cs typeface="Calibri Light"/>
              </a:rPr>
            </a:br>
            <a:r>
              <a:rPr lang="en-US" b="1" dirty="0">
                <a:cs typeface="Calibri Light"/>
              </a:rPr>
              <a:t>Den Danske Billard Union</a:t>
            </a:r>
            <a:r>
              <a:rPr lang="en-US" dirty="0">
                <a:cs typeface="Calibri Light"/>
              </a:rPr>
              <a:t> </a:t>
            </a:r>
            <a:br>
              <a:rPr lang="en-US" dirty="0">
                <a:cs typeface="Calibri Light"/>
              </a:rPr>
            </a:br>
            <a:r>
              <a:rPr lang="en-US" sz="4400" dirty="0">
                <a:cs typeface="Calibri Light"/>
              </a:rPr>
              <a:t>2025-2028</a:t>
            </a:r>
            <a:br>
              <a:rPr lang="en-US" sz="4400" dirty="0">
                <a:cs typeface="Calibri Light"/>
              </a:rPr>
            </a:br>
            <a:r>
              <a:rPr lang="en-US" sz="4400" dirty="0" err="1">
                <a:cs typeface="Calibri Light"/>
              </a:rPr>
              <a:t>Revideret</a:t>
            </a:r>
            <a:r>
              <a:rPr lang="en-US" sz="4400" dirty="0">
                <a:cs typeface="Calibri Light"/>
              </a:rPr>
              <a:t> April 2025</a:t>
            </a:r>
            <a:endParaRPr lang="en-US" sz="4400" dirty="0"/>
          </a:p>
        </p:txBody>
      </p:sp>
      <p:sp>
        <p:nvSpPr>
          <p:cNvPr id="3" name="Undertitel 2"/>
          <p:cNvSpPr>
            <a:spLocks noGrp="1"/>
          </p:cNvSpPr>
          <p:nvPr>
            <p:ph type="subTitle" idx="1"/>
          </p:nvPr>
        </p:nvSpPr>
        <p:spPr/>
        <p:txBody>
          <a:bodyPr vert="horz" lIns="91440" tIns="45720" rIns="91440" bIns="45720" rtlCol="0" anchor="t">
            <a:noAutofit/>
          </a:bodyPr>
          <a:lstStyle/>
          <a:p>
            <a:r>
              <a:rPr lang="en-US" b="1" dirty="0" err="1">
                <a:cs typeface="Calibri"/>
              </a:rPr>
              <a:t>Keglebillard</a:t>
            </a:r>
            <a:r>
              <a:rPr lang="en-US" b="1" dirty="0">
                <a:cs typeface="Calibri"/>
              </a:rPr>
              <a:t> </a:t>
            </a:r>
            <a:br>
              <a:rPr lang="en-US" b="1" dirty="0">
                <a:cs typeface="Calibri"/>
              </a:rPr>
            </a:br>
            <a:r>
              <a:rPr lang="en-US" b="1" dirty="0" err="1">
                <a:cs typeface="Calibri"/>
              </a:rPr>
              <a:t>Keglebillardudvalget</a:t>
            </a:r>
            <a:endParaRPr lang="en-US" b="1" dirty="0">
              <a:cs typeface="Calibri"/>
            </a:endParaRPr>
          </a:p>
          <a:p>
            <a:r>
              <a:rPr lang="en-US" b="1" dirty="0">
                <a:cs typeface="Calibri"/>
              </a:rPr>
              <a:t>Dorthe Lauridsen, </a:t>
            </a:r>
            <a:r>
              <a:rPr lang="en-US" b="1" dirty="0" err="1">
                <a:cs typeface="Calibri"/>
              </a:rPr>
              <a:t>formand</a:t>
            </a:r>
            <a:r>
              <a:rPr lang="en-US" b="1" dirty="0">
                <a:cs typeface="Calibri"/>
              </a:rPr>
              <a:t>, Jimmy Lauridsen, Lars </a:t>
            </a:r>
            <a:r>
              <a:rPr lang="en-US" b="1" dirty="0" err="1">
                <a:cs typeface="Calibri"/>
              </a:rPr>
              <a:t>Laybourn</a:t>
            </a:r>
            <a:r>
              <a:rPr lang="en-US" b="1" dirty="0">
                <a:cs typeface="Calibri"/>
              </a:rPr>
              <a:t>, Kai Hans Jensen</a:t>
            </a:r>
          </a:p>
        </p:txBody>
      </p:sp>
      <p:pic>
        <p:nvPicPr>
          <p:cNvPr id="4" name="Billede 4">
            <a:extLst>
              <a:ext uri="{FF2B5EF4-FFF2-40B4-BE49-F238E27FC236}">
                <a16:creationId xmlns:a16="http://schemas.microsoft.com/office/drawing/2014/main" id="{94AD9387-BB07-4539-B8FD-55FC541C5CA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349734" y="5349875"/>
            <a:ext cx="1492532" cy="1492532"/>
          </a:xfrm>
          <a:prstGeom prst="rect">
            <a:avLst/>
          </a:prstGeom>
        </p:spPr>
      </p:pic>
    </p:spTree>
    <p:extLst>
      <p:ext uri="{BB962C8B-B14F-4D97-AF65-F5344CB8AC3E}">
        <p14:creationId xmlns:p14="http://schemas.microsoft.com/office/powerpoint/2010/main" val="3424942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19E3D-CDFA-887A-4D4D-A658CCE85B1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6F54326-4D2D-C345-745E-0703C09694C2}"/>
              </a:ext>
            </a:extLst>
          </p:cNvPr>
          <p:cNvSpPr>
            <a:spLocks noGrp="1"/>
          </p:cNvSpPr>
          <p:nvPr>
            <p:ph type="title"/>
          </p:nvPr>
        </p:nvSpPr>
        <p:spPr/>
        <p:txBody>
          <a:bodyPr/>
          <a:lstStyle/>
          <a:p>
            <a:r>
              <a:rPr lang="da-DK" dirty="0">
                <a:cs typeface="Calibri Light"/>
              </a:rPr>
              <a:t>Vision </a:t>
            </a:r>
            <a:endParaRPr lang="da-DK" dirty="0"/>
          </a:p>
        </p:txBody>
      </p:sp>
      <p:sp>
        <p:nvSpPr>
          <p:cNvPr id="3" name="Pladsholder til indhold 2">
            <a:extLst>
              <a:ext uri="{FF2B5EF4-FFF2-40B4-BE49-F238E27FC236}">
                <a16:creationId xmlns:a16="http://schemas.microsoft.com/office/drawing/2014/main" id="{60ADE25D-DF03-C645-A448-1AFA7F255BE0}"/>
              </a:ext>
            </a:extLst>
          </p:cNvPr>
          <p:cNvSpPr>
            <a:spLocks noGrp="1"/>
          </p:cNvSpPr>
          <p:nvPr>
            <p:ph idx="1"/>
          </p:nvPr>
        </p:nvSpPr>
        <p:spPr>
          <a:xfrm>
            <a:off x="838200" y="1825625"/>
            <a:ext cx="10515600" cy="4784725"/>
          </a:xfrm>
        </p:spPr>
        <p:txBody>
          <a:bodyPr vert="horz" lIns="91440" tIns="45720" rIns="91440" bIns="45720" rtlCol="0" anchor="t">
            <a:normAutofit fontScale="77500" lnSpcReduction="20000"/>
          </a:bodyPr>
          <a:lstStyle/>
          <a:p>
            <a:r>
              <a:rPr lang="da-DK" dirty="0">
                <a:cs typeface="Calibri"/>
              </a:rPr>
              <a:t>2027 </a:t>
            </a:r>
          </a:p>
          <a:p>
            <a:pPr lvl="1"/>
            <a:r>
              <a:rPr lang="da-DK" dirty="0">
                <a:cs typeface="Calibri"/>
              </a:rPr>
              <a:t>Billardens Uge skal fastholdes hvis interessen er tilstede fra klubberne og med mere reklame for ugen, så vi får flere klubber med som arrangører. Vores mål er min. 70 arrangørklubber i august/september 2027, hvor ugen afholdes.</a:t>
            </a:r>
            <a:br>
              <a:rPr lang="da-DK" dirty="0">
                <a:cs typeface="Calibri"/>
              </a:rPr>
            </a:br>
            <a:endParaRPr lang="da-DK" dirty="0">
              <a:cs typeface="Calibri"/>
            </a:endParaRPr>
          </a:p>
          <a:p>
            <a:pPr lvl="1"/>
            <a:r>
              <a:rPr lang="da-DK" dirty="0">
                <a:cs typeface="Calibri"/>
              </a:rPr>
              <a:t>DDBU Klubinstruktør uddannelse.</a:t>
            </a:r>
            <a:br>
              <a:rPr lang="da-DK" dirty="0">
                <a:cs typeface="Calibri"/>
              </a:rPr>
            </a:br>
            <a:r>
              <a:rPr lang="da-DK" dirty="0">
                <a:cs typeface="Calibri"/>
              </a:rPr>
              <a:t>Der planlægges afholdelse af 2-3 samlinger igen i foråret/efteråret 2027.</a:t>
            </a:r>
            <a:br>
              <a:rPr lang="da-DK" dirty="0">
                <a:cs typeface="Calibri"/>
              </a:rPr>
            </a:br>
            <a:endParaRPr lang="da-DK" dirty="0">
              <a:cs typeface="Calibri"/>
            </a:endParaRPr>
          </a:p>
          <a:p>
            <a:pPr lvl="1"/>
            <a:r>
              <a:rPr lang="da-DK" dirty="0">
                <a:cs typeface="Calibri"/>
              </a:rPr>
              <a:t>Vi vil forsøge igen at afholde individuel instruktion for interesserede Keglebillardspillere, med et tilskud fra DDBU, så deltagerprisen kan holdes på et rimeligt niveau.</a:t>
            </a:r>
            <a:br>
              <a:rPr lang="da-DK" dirty="0">
                <a:cs typeface="Calibri"/>
              </a:rPr>
            </a:br>
            <a:endParaRPr lang="da-DK" dirty="0">
              <a:cs typeface="Calibri"/>
            </a:endParaRPr>
          </a:p>
          <a:p>
            <a:pPr lvl="1"/>
            <a:r>
              <a:rPr lang="da-DK" dirty="0">
                <a:cs typeface="Calibri"/>
              </a:rPr>
              <a:t>Fortsat medlemstilgang i 2027 på min. 500 medlemmer, gerne flere hvis muligt.</a:t>
            </a:r>
            <a:br>
              <a:rPr lang="da-DK" dirty="0">
                <a:cs typeface="Calibri"/>
              </a:rPr>
            </a:br>
            <a:r>
              <a:rPr lang="da-DK" dirty="0">
                <a:cs typeface="Calibri"/>
              </a:rPr>
              <a:t>Dette skal bl.a. ske ved PR, FB opslag med gode historier fra Keglebillard, turneringer, stævner etc., som evt. skal boostes ud til relevante aldersgrupper og områder.</a:t>
            </a:r>
            <a:br>
              <a:rPr lang="da-DK" dirty="0">
                <a:cs typeface="Calibri"/>
              </a:rPr>
            </a:br>
            <a:r>
              <a:rPr lang="da-DK" sz="2400" kern="0" dirty="0">
                <a:effectLst/>
                <a:ea typeface="Times New Roman" panose="02020603050405020304" pitchFamily="18" charset="0"/>
                <a:cs typeface="Times New Roman" panose="02020603050405020304" pitchFamily="18" charset="0"/>
              </a:rPr>
              <a:t>Her skal det fremgå at der er plads til alle i billardsporten. (Vise vores mangfoldighed). Måske især fremhæve vores handicapsystem i turneringer.</a:t>
            </a:r>
            <a:br>
              <a:rPr lang="da-DK" sz="2400" kern="0" dirty="0">
                <a:effectLst/>
                <a:ea typeface="Times New Roman" panose="02020603050405020304" pitchFamily="18" charset="0"/>
                <a:cs typeface="Times New Roman" panose="02020603050405020304" pitchFamily="18" charset="0"/>
              </a:rPr>
            </a:br>
            <a:endParaRPr lang="da-DK" dirty="0">
              <a:cs typeface="Calibri"/>
            </a:endParaRPr>
          </a:p>
          <a:p>
            <a:pPr lvl="1"/>
            <a:r>
              <a:rPr lang="da-DK" sz="2400" dirty="0">
                <a:cs typeface="Calibri"/>
              </a:rPr>
              <a:t>Keglebillardudvalget fortsætter arbejdet med at redigere og drøfte forslag, ideer og henvendelser til ændringer af Spilleregler for Keglebillard og Turneringsreglement for Keglebillard, med henblik på en konstant forbedring af de gældende regler.</a:t>
            </a:r>
            <a:br>
              <a:rPr lang="da-DK" dirty="0">
                <a:cs typeface="Calibri"/>
              </a:rPr>
            </a:br>
            <a:endParaRPr lang="da-DK" dirty="0">
              <a:solidFill>
                <a:srgbClr val="FF0000"/>
              </a:solidFill>
              <a:cs typeface="Calibri"/>
            </a:endParaRPr>
          </a:p>
          <a:p>
            <a:pPr lvl="1"/>
            <a:endParaRPr lang="da-DK" b="1" dirty="0">
              <a:cs typeface="Calibri"/>
            </a:endParaRPr>
          </a:p>
        </p:txBody>
      </p:sp>
    </p:spTree>
    <p:extLst>
      <p:ext uri="{BB962C8B-B14F-4D97-AF65-F5344CB8AC3E}">
        <p14:creationId xmlns:p14="http://schemas.microsoft.com/office/powerpoint/2010/main" val="1924468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8E7E9F-4884-E97A-7D42-714890A5A93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84A9D07-F6E0-7816-DC8A-E37FE479907D}"/>
              </a:ext>
            </a:extLst>
          </p:cNvPr>
          <p:cNvSpPr>
            <a:spLocks noGrp="1"/>
          </p:cNvSpPr>
          <p:nvPr>
            <p:ph type="title"/>
          </p:nvPr>
        </p:nvSpPr>
        <p:spPr/>
        <p:txBody>
          <a:bodyPr/>
          <a:lstStyle/>
          <a:p>
            <a:r>
              <a:rPr lang="da-DK" dirty="0">
                <a:cs typeface="Calibri Light"/>
              </a:rPr>
              <a:t>Vision </a:t>
            </a:r>
            <a:endParaRPr lang="da-DK" dirty="0"/>
          </a:p>
        </p:txBody>
      </p:sp>
      <p:sp>
        <p:nvSpPr>
          <p:cNvPr id="3" name="Pladsholder til indhold 2">
            <a:extLst>
              <a:ext uri="{FF2B5EF4-FFF2-40B4-BE49-F238E27FC236}">
                <a16:creationId xmlns:a16="http://schemas.microsoft.com/office/drawing/2014/main" id="{AED9A13D-7603-89E5-A0B6-F7E2163D43E0}"/>
              </a:ext>
            </a:extLst>
          </p:cNvPr>
          <p:cNvSpPr>
            <a:spLocks noGrp="1"/>
          </p:cNvSpPr>
          <p:nvPr>
            <p:ph idx="1"/>
          </p:nvPr>
        </p:nvSpPr>
        <p:spPr>
          <a:xfrm>
            <a:off x="838200" y="1825625"/>
            <a:ext cx="10515600" cy="4784725"/>
          </a:xfrm>
        </p:spPr>
        <p:txBody>
          <a:bodyPr vert="horz" lIns="91440" tIns="45720" rIns="91440" bIns="45720" rtlCol="0" anchor="t">
            <a:normAutofit fontScale="62500" lnSpcReduction="20000"/>
          </a:bodyPr>
          <a:lstStyle/>
          <a:p>
            <a:r>
              <a:rPr lang="da-DK" dirty="0">
                <a:cs typeface="Calibri"/>
              </a:rPr>
              <a:t>2028 </a:t>
            </a:r>
          </a:p>
          <a:p>
            <a:pPr lvl="1"/>
            <a:r>
              <a:rPr lang="da-DK" sz="2600" dirty="0">
                <a:cs typeface="Calibri"/>
              </a:rPr>
              <a:t>Billardens Uge skal fastholdes hvis interessen er tilstede fra klubberne og med mere reklame for ugen, så vi får endnu flere klubber med som arrangører. Vores mål er at min. 100 arrangørklubber er med i august/september 2028. </a:t>
            </a:r>
            <a:br>
              <a:rPr lang="da-DK" sz="2600" dirty="0">
                <a:cs typeface="Calibri"/>
              </a:rPr>
            </a:br>
            <a:r>
              <a:rPr lang="da-DK" sz="2600" dirty="0">
                <a:cs typeface="Calibri"/>
              </a:rPr>
              <a:t>Vigtigt at DDBU er med til promovere Billardens Uge landsdækkende, så der bliver lagt en tradition for denne uge. Billardens Uge skal boostes på Facebook, via PR til klubberne og via landsdækkende PR.</a:t>
            </a:r>
            <a:br>
              <a:rPr lang="da-DK" sz="2600" dirty="0">
                <a:cs typeface="Calibri"/>
              </a:rPr>
            </a:br>
            <a:endParaRPr lang="da-DK" sz="2600" dirty="0">
              <a:cs typeface="Calibri"/>
            </a:endParaRPr>
          </a:p>
          <a:p>
            <a:pPr lvl="1"/>
            <a:r>
              <a:rPr lang="da-DK" sz="2600" dirty="0">
                <a:cs typeface="Calibri"/>
              </a:rPr>
              <a:t>Vi vil forsøge igen at afholde individuel instruktion for interesserede Keglebillardspillere, med et tilskud fra DDBU, så deltagerprisen kan holdes på et rimeligt niveau.</a:t>
            </a:r>
            <a:br>
              <a:rPr lang="da-DK" sz="2600" dirty="0">
                <a:cs typeface="Calibri"/>
              </a:rPr>
            </a:br>
            <a:endParaRPr lang="da-DK" sz="2600" dirty="0">
              <a:cs typeface="Calibri"/>
            </a:endParaRPr>
          </a:p>
          <a:p>
            <a:pPr lvl="1"/>
            <a:r>
              <a:rPr lang="da-DK" sz="2600" dirty="0">
                <a:cs typeface="Calibri"/>
              </a:rPr>
              <a:t>DDBU Klubinstruktør uddannelse.</a:t>
            </a:r>
            <a:br>
              <a:rPr lang="da-DK" sz="2600" dirty="0">
                <a:cs typeface="Calibri"/>
              </a:rPr>
            </a:br>
            <a:r>
              <a:rPr lang="da-DK" sz="2600" dirty="0">
                <a:cs typeface="Calibri"/>
              </a:rPr>
              <a:t>Der planlægges afholdelse af 2-3 samlinger i foråret/efteråret 2028. Vores mål er fortsat at hver klub har en klubinstruktør.</a:t>
            </a:r>
            <a:br>
              <a:rPr lang="da-DK" sz="2600" dirty="0">
                <a:cs typeface="Calibri"/>
              </a:rPr>
            </a:br>
            <a:endParaRPr lang="da-DK" sz="2600" dirty="0">
              <a:cs typeface="Calibri"/>
            </a:endParaRPr>
          </a:p>
          <a:p>
            <a:pPr lvl="1"/>
            <a:r>
              <a:rPr lang="da-DK" sz="2600" dirty="0">
                <a:cs typeface="Calibri"/>
              </a:rPr>
              <a:t>Fortsat medlemstilgang i 2028 på min. 500 medlemmer. Gerne flere hvis muligt.</a:t>
            </a:r>
            <a:br>
              <a:rPr lang="da-DK" sz="2600" dirty="0">
                <a:cs typeface="Calibri"/>
              </a:rPr>
            </a:br>
            <a:r>
              <a:rPr lang="da-DK" sz="2600" dirty="0">
                <a:cs typeface="Calibri"/>
              </a:rPr>
              <a:t>Dette skal bl.a. ske ved PR, FB opslag med gode historier fra Keglebillard, turneringer, stævner etc., som evt. skal boostes ud til relevante aldersgrupper og områder.</a:t>
            </a:r>
            <a:br>
              <a:rPr lang="da-DK" sz="2600" dirty="0">
                <a:cs typeface="Calibri"/>
              </a:rPr>
            </a:br>
            <a:r>
              <a:rPr lang="da-DK" sz="2600" kern="0" dirty="0">
                <a:effectLst/>
                <a:ea typeface="Times New Roman" panose="02020603050405020304" pitchFamily="18" charset="0"/>
                <a:cs typeface="Times New Roman" panose="02020603050405020304" pitchFamily="18" charset="0"/>
              </a:rPr>
              <a:t>Her skal det fremgå at der er plads til alle i billardsporten. (Vise vores mangfoldighed). Måske især fremhæve vores handicapsystem i turneringer.</a:t>
            </a:r>
            <a:br>
              <a:rPr lang="da-DK" sz="2600" kern="0" dirty="0">
                <a:effectLst/>
                <a:ea typeface="Times New Roman" panose="02020603050405020304" pitchFamily="18" charset="0"/>
                <a:cs typeface="Times New Roman" panose="02020603050405020304" pitchFamily="18" charset="0"/>
              </a:rPr>
            </a:br>
            <a:endParaRPr lang="da-DK" sz="2600" dirty="0">
              <a:cs typeface="Calibri"/>
            </a:endParaRPr>
          </a:p>
          <a:p>
            <a:pPr lvl="1"/>
            <a:r>
              <a:rPr lang="da-DK" sz="2600" dirty="0">
                <a:cs typeface="Calibri"/>
              </a:rPr>
              <a:t>Keglebillardudvalget fortsætter arbejdet med at redigere og drøfte forslag, ideer og henvendelser til ændringer af Spilleregler for Keglebillard og Turneringsreglement for Keglebillard, med henblik på en konstant forbedring af de gældende regler.</a:t>
            </a:r>
            <a:br>
              <a:rPr lang="da-DK" dirty="0">
                <a:cs typeface="Calibri"/>
              </a:rPr>
            </a:br>
            <a:endParaRPr lang="da-DK" dirty="0">
              <a:solidFill>
                <a:srgbClr val="FF0000"/>
              </a:solidFill>
              <a:cs typeface="Calibri"/>
            </a:endParaRPr>
          </a:p>
          <a:p>
            <a:pPr lvl="1"/>
            <a:endParaRPr lang="da-DK" b="1" dirty="0">
              <a:cs typeface="Calibri"/>
            </a:endParaRPr>
          </a:p>
        </p:txBody>
      </p:sp>
    </p:spTree>
    <p:extLst>
      <p:ext uri="{BB962C8B-B14F-4D97-AF65-F5344CB8AC3E}">
        <p14:creationId xmlns:p14="http://schemas.microsoft.com/office/powerpoint/2010/main" val="40593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A4AE64-85D0-4793-9C02-677C05A449BD}"/>
              </a:ext>
            </a:extLst>
          </p:cNvPr>
          <p:cNvSpPr>
            <a:spLocks noGrp="1"/>
          </p:cNvSpPr>
          <p:nvPr>
            <p:ph type="title"/>
          </p:nvPr>
        </p:nvSpPr>
        <p:spPr/>
        <p:txBody>
          <a:bodyPr/>
          <a:lstStyle/>
          <a:p>
            <a:r>
              <a:rPr lang="da-DK" dirty="0">
                <a:cs typeface="Calibri Light"/>
              </a:rPr>
              <a:t>Foreløbig budget for 2025-2028</a:t>
            </a:r>
          </a:p>
        </p:txBody>
      </p:sp>
      <p:sp>
        <p:nvSpPr>
          <p:cNvPr id="3" name="Pladsholder til indhold 2">
            <a:extLst>
              <a:ext uri="{FF2B5EF4-FFF2-40B4-BE49-F238E27FC236}">
                <a16:creationId xmlns:a16="http://schemas.microsoft.com/office/drawing/2014/main" id="{E2471C80-11D6-4335-918B-F01C0589E67F}"/>
              </a:ext>
            </a:extLst>
          </p:cNvPr>
          <p:cNvSpPr>
            <a:spLocks noGrp="1"/>
          </p:cNvSpPr>
          <p:nvPr>
            <p:ph idx="1"/>
          </p:nvPr>
        </p:nvSpPr>
        <p:spPr>
          <a:xfrm>
            <a:off x="838200" y="1825625"/>
            <a:ext cx="10750826" cy="4337050"/>
          </a:xfrm>
        </p:spPr>
        <p:txBody>
          <a:bodyPr vert="horz" lIns="91440" tIns="45720" rIns="91440" bIns="45720" rtlCol="0" anchor="t">
            <a:noAutofit/>
          </a:bodyPr>
          <a:lstStyle/>
          <a:p>
            <a:r>
              <a:rPr lang="da-DK" sz="1600" dirty="0">
                <a:cs typeface="Calibri"/>
              </a:rPr>
              <a:t>Økonomisk behov 							Budget 2025	Budget 2025-28</a:t>
            </a:r>
          </a:p>
          <a:p>
            <a:pPr lvl="1"/>
            <a:r>
              <a:rPr lang="da-DK" sz="1600" dirty="0">
                <a:cs typeface="Calibri"/>
              </a:rPr>
              <a:t>Afvikling af Billardens uge i 2025:</a:t>
            </a:r>
            <a:br>
              <a:rPr lang="da-DK" sz="1600" dirty="0">
                <a:cs typeface="Calibri"/>
              </a:rPr>
            </a:br>
            <a:r>
              <a:rPr lang="da-DK" sz="1600" dirty="0">
                <a:cs typeface="Calibri"/>
              </a:rPr>
              <a:t>Økonomisk tilskud til arrangørklubber: 300,00 		  		Ca. 18.000		72.000</a:t>
            </a:r>
            <a:br>
              <a:rPr lang="da-DK" sz="1600" dirty="0">
                <a:cs typeface="Calibri"/>
              </a:rPr>
            </a:br>
            <a:r>
              <a:rPr lang="da-DK" sz="1600" dirty="0">
                <a:cs typeface="Calibri"/>
              </a:rPr>
              <a:t>Udarbejde plakat og flyers i pdf. </a:t>
            </a:r>
            <a:br>
              <a:rPr lang="da-DK" sz="1600" dirty="0">
                <a:cs typeface="Calibri"/>
              </a:rPr>
            </a:br>
            <a:r>
              <a:rPr lang="da-DK" sz="1600" dirty="0">
                <a:cs typeface="Calibri"/>
              </a:rPr>
              <a:t>Klubberne får tilsendt filer, som de selv kan viderebringe, printe ud og</a:t>
            </a:r>
            <a:br>
              <a:rPr lang="da-DK" sz="1600" dirty="0">
                <a:cs typeface="Calibri"/>
              </a:rPr>
            </a:br>
            <a:r>
              <a:rPr lang="da-DK" sz="1600" dirty="0">
                <a:cs typeface="Calibri"/>
              </a:rPr>
              <a:t>hænge op.</a:t>
            </a:r>
            <a:br>
              <a:rPr lang="da-DK" sz="1600" dirty="0">
                <a:cs typeface="Calibri"/>
              </a:rPr>
            </a:br>
            <a:endParaRPr lang="da-DK" sz="1600" dirty="0">
              <a:cs typeface="Calibri"/>
            </a:endParaRPr>
          </a:p>
          <a:p>
            <a:pPr lvl="1"/>
            <a:r>
              <a:rPr lang="da-DK" sz="1600" dirty="0">
                <a:cs typeface="Calibri"/>
              </a:rPr>
              <a:t>Møde i Keglebillardudvalget i efteråret 2025, face to face:			Ca. 10.000 	40.000</a:t>
            </a:r>
            <a:br>
              <a:rPr lang="da-DK" sz="1600" dirty="0">
                <a:cs typeface="Calibri"/>
              </a:rPr>
            </a:br>
            <a:endParaRPr lang="da-DK" sz="1600" dirty="0">
              <a:cs typeface="Calibri"/>
            </a:endParaRPr>
          </a:p>
          <a:p>
            <a:pPr lvl="1"/>
            <a:r>
              <a:rPr lang="da-DK" sz="1600" dirty="0">
                <a:cs typeface="Calibri"/>
              </a:rPr>
              <a:t>Økonomi til at booste gode historier i Keglebillard på Facebook m.m.		Ca. 10.000		40.000</a:t>
            </a:r>
            <a:br>
              <a:rPr lang="da-DK" sz="1600" dirty="0">
                <a:cs typeface="Calibri"/>
              </a:rPr>
            </a:br>
            <a:endParaRPr lang="da-DK" sz="1600" dirty="0">
              <a:cs typeface="Calibri"/>
            </a:endParaRPr>
          </a:p>
          <a:p>
            <a:pPr lvl="1"/>
            <a:r>
              <a:rPr lang="da-DK" sz="1600" dirty="0">
                <a:cs typeface="Calibri"/>
              </a:rPr>
              <a:t>Individuel instruktion af Keglebillardspillere. </a:t>
            </a:r>
            <a:br>
              <a:rPr lang="da-DK" sz="1600" dirty="0">
                <a:cs typeface="Calibri"/>
              </a:rPr>
            </a:br>
            <a:r>
              <a:rPr lang="da-DK" sz="1600" dirty="0">
                <a:cs typeface="Calibri"/>
              </a:rPr>
              <a:t>DDBU tilskud for at holde gebyret på et rimeligt niveau.			Ca. 10.000		40.000				</a:t>
            </a:r>
          </a:p>
          <a:p>
            <a:pPr lvl="1"/>
            <a:r>
              <a:rPr lang="da-DK" sz="1600" dirty="0">
                <a:cs typeface="Calibri"/>
              </a:rPr>
              <a:t>Andre projekter (ikke planlagt endnu)				Ca. 10.000		40.000</a:t>
            </a:r>
            <a:br>
              <a:rPr lang="da-DK" sz="1600" dirty="0">
                <a:cs typeface="Calibri"/>
              </a:rPr>
            </a:br>
            <a:endParaRPr lang="da-DK" sz="1600" dirty="0">
              <a:cs typeface="Calibri"/>
            </a:endParaRPr>
          </a:p>
        </p:txBody>
      </p:sp>
    </p:spTree>
    <p:extLst>
      <p:ext uri="{BB962C8B-B14F-4D97-AF65-F5344CB8AC3E}">
        <p14:creationId xmlns:p14="http://schemas.microsoft.com/office/powerpoint/2010/main" val="557681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5AD5E-63BE-4E27-8BB9-C1E67C54A7AD}"/>
              </a:ext>
            </a:extLst>
          </p:cNvPr>
          <p:cNvSpPr>
            <a:spLocks noGrp="1"/>
          </p:cNvSpPr>
          <p:nvPr>
            <p:ph type="title"/>
          </p:nvPr>
        </p:nvSpPr>
        <p:spPr>
          <a:xfrm>
            <a:off x="622540" y="365125"/>
            <a:ext cx="10731260" cy="1325563"/>
          </a:xfrm>
        </p:spPr>
        <p:txBody>
          <a:bodyPr/>
          <a:lstStyle/>
          <a:p>
            <a:r>
              <a:rPr lang="da-DK">
                <a:cs typeface="Calibri Light"/>
              </a:rPr>
              <a:t>DDBU’s Keglebillardudvalg </a:t>
            </a:r>
            <a:r>
              <a:rPr lang="da-DK" dirty="0">
                <a:cs typeface="Calibri Light"/>
              </a:rPr>
              <a:t>- Sammensætning</a:t>
            </a:r>
            <a:endParaRPr lang="da-DK" dirty="0"/>
          </a:p>
        </p:txBody>
      </p:sp>
      <p:sp>
        <p:nvSpPr>
          <p:cNvPr id="3" name="Pladsholder til indhold 2">
            <a:extLst>
              <a:ext uri="{FF2B5EF4-FFF2-40B4-BE49-F238E27FC236}">
                <a16:creationId xmlns:a16="http://schemas.microsoft.com/office/drawing/2014/main" id="{65004F31-DCCB-4986-AB42-74537C9CCE96}"/>
              </a:ext>
            </a:extLst>
          </p:cNvPr>
          <p:cNvSpPr>
            <a:spLocks noGrp="1"/>
          </p:cNvSpPr>
          <p:nvPr>
            <p:ph idx="1"/>
          </p:nvPr>
        </p:nvSpPr>
        <p:spPr/>
        <p:txBody>
          <a:bodyPr vert="horz" lIns="91440" tIns="45720" rIns="91440" bIns="45720" rtlCol="0" anchor="t">
            <a:normAutofit/>
          </a:bodyPr>
          <a:lstStyle/>
          <a:p>
            <a:pPr marL="0" indent="0">
              <a:buNone/>
            </a:pPr>
            <a:r>
              <a:rPr lang="da-DK" sz="1200" dirty="0">
                <a:cs typeface="Calibri"/>
              </a:rPr>
              <a:t>Formand:</a:t>
            </a:r>
          </a:p>
          <a:p>
            <a:pPr marL="0" indent="0">
              <a:buNone/>
            </a:pPr>
            <a:r>
              <a:rPr lang="da-DK" sz="1200" dirty="0">
                <a:cs typeface="Calibri"/>
              </a:rPr>
              <a:t>Dorthe Lauridsen, </a:t>
            </a:r>
            <a:r>
              <a:rPr lang="da-DK" sz="1200" dirty="0">
                <a:cs typeface="Calibri"/>
                <a:hlinkClick r:id="rId2"/>
              </a:rPr>
              <a:t>dorthe@ddbu.dk</a:t>
            </a:r>
            <a:r>
              <a:rPr lang="da-DK" sz="1200" dirty="0">
                <a:cs typeface="Calibri"/>
              </a:rPr>
              <a:t>, mobil: 28510904</a:t>
            </a:r>
          </a:p>
          <a:p>
            <a:pPr>
              <a:buNone/>
            </a:pPr>
            <a:endParaRPr lang="da-DK" sz="1200" dirty="0">
              <a:cs typeface="Calibri"/>
            </a:endParaRPr>
          </a:p>
          <a:p>
            <a:pPr>
              <a:buNone/>
            </a:pPr>
            <a:r>
              <a:rPr lang="da-DK" sz="1200" dirty="0">
                <a:cs typeface="Calibri"/>
              </a:rPr>
              <a:t>Medlemmer:</a:t>
            </a:r>
          </a:p>
          <a:p>
            <a:pPr>
              <a:buNone/>
            </a:pPr>
            <a:r>
              <a:rPr lang="da-DK" sz="1200" dirty="0"/>
              <a:t>Jimmy Lauridsen</a:t>
            </a:r>
          </a:p>
          <a:p>
            <a:pPr marL="0" indent="0">
              <a:buNone/>
            </a:pPr>
            <a:r>
              <a:rPr lang="da-DK" sz="1200" dirty="0">
                <a:cs typeface="Calibri"/>
              </a:rPr>
              <a:t>Kai Hans Jensen</a:t>
            </a:r>
          </a:p>
          <a:p>
            <a:pPr marL="0" indent="0">
              <a:buNone/>
            </a:pPr>
            <a:r>
              <a:rPr lang="da-DK" sz="1200" dirty="0">
                <a:cs typeface="Calibri"/>
              </a:rPr>
              <a:t>Lars Laybourn</a:t>
            </a:r>
            <a:endParaRPr lang="da-DK" sz="1800" dirty="0">
              <a:cs typeface="Calibri"/>
            </a:endParaRPr>
          </a:p>
          <a:p>
            <a:pPr marL="0" indent="0">
              <a:buNone/>
            </a:pPr>
            <a:endParaRPr lang="da-DK" dirty="0">
              <a:cs typeface="Calibri"/>
            </a:endParaRPr>
          </a:p>
        </p:txBody>
      </p:sp>
    </p:spTree>
    <p:extLst>
      <p:ext uri="{BB962C8B-B14F-4D97-AF65-F5344CB8AC3E}">
        <p14:creationId xmlns:p14="http://schemas.microsoft.com/office/powerpoint/2010/main" val="3090120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494DE3-37ED-4DB7-BA46-B1BA74F8D297}"/>
              </a:ext>
            </a:extLst>
          </p:cNvPr>
          <p:cNvSpPr>
            <a:spLocks noGrp="1"/>
          </p:cNvSpPr>
          <p:nvPr>
            <p:ph type="title"/>
          </p:nvPr>
        </p:nvSpPr>
        <p:spPr/>
        <p:txBody>
          <a:bodyPr/>
          <a:lstStyle/>
          <a:p>
            <a:r>
              <a:rPr lang="da-DK" dirty="0">
                <a:cs typeface="Calibri Light"/>
              </a:rPr>
              <a:t>Status 2024/2025 </a:t>
            </a:r>
            <a:endParaRPr lang="da-DK" dirty="0"/>
          </a:p>
        </p:txBody>
      </p:sp>
      <p:sp>
        <p:nvSpPr>
          <p:cNvPr id="3" name="Pladsholder til indhold 2">
            <a:extLst>
              <a:ext uri="{FF2B5EF4-FFF2-40B4-BE49-F238E27FC236}">
                <a16:creationId xmlns:a16="http://schemas.microsoft.com/office/drawing/2014/main" id="{FD46E6A3-5C5B-4AEE-96C3-59914152D311}"/>
              </a:ext>
            </a:extLst>
          </p:cNvPr>
          <p:cNvSpPr>
            <a:spLocks noGrp="1"/>
          </p:cNvSpPr>
          <p:nvPr>
            <p:ph idx="1"/>
          </p:nvPr>
        </p:nvSpPr>
        <p:spPr/>
        <p:txBody>
          <a:bodyPr vert="horz" lIns="91440" tIns="45720" rIns="91440" bIns="45720" rtlCol="0" anchor="t">
            <a:normAutofit fontScale="92500" lnSpcReduction="10000"/>
          </a:bodyPr>
          <a:lstStyle/>
          <a:p>
            <a:r>
              <a:rPr lang="da-DK" dirty="0">
                <a:cs typeface="Calibri"/>
              </a:rPr>
              <a:t>Der er gennemført to Klubinstruktøruddannelser i efteråret 2024 i Tørring og i Odense. </a:t>
            </a:r>
            <a:br>
              <a:rPr lang="da-DK" dirty="0">
                <a:cs typeface="Calibri"/>
              </a:rPr>
            </a:br>
            <a:r>
              <a:rPr lang="da-DK" dirty="0">
                <a:cs typeface="Calibri"/>
              </a:rPr>
              <a:t>I alt har knap 100 personer gennemgået Modul 1 og/eller Modul 2.</a:t>
            </a:r>
          </a:p>
          <a:p>
            <a:r>
              <a:rPr lang="da-DK" dirty="0">
                <a:cs typeface="Calibri"/>
              </a:rPr>
              <a:t>Billardens Uge i marts 2025 måtte aflyses grundet svigtende tilmelding. </a:t>
            </a:r>
          </a:p>
          <a:p>
            <a:r>
              <a:rPr lang="da-DK" dirty="0">
                <a:cs typeface="Calibri"/>
              </a:rPr>
              <a:t>To personer har forladt Keglebillardudvalget i 2025. Vi håber at kunne finde 1-2 nye til udvalget snarest muligt.</a:t>
            </a:r>
          </a:p>
          <a:p>
            <a:r>
              <a:rPr lang="da-DK" dirty="0">
                <a:cs typeface="Calibri"/>
              </a:rPr>
              <a:t>Keglebillardudvalget har påbegyndt arbejdet med at redigere og drøfte forslag til ændringer af Spilleregler for Keglebillard og Turneringsreglement for Keglebillard. </a:t>
            </a:r>
            <a:br>
              <a:rPr lang="da-DK" dirty="0">
                <a:cs typeface="Calibri"/>
              </a:rPr>
            </a:br>
            <a:r>
              <a:rPr lang="da-DK" dirty="0">
                <a:cs typeface="Calibri"/>
              </a:rPr>
              <a:t>Forventes videresendt til DDBU’s Turneringsudvalg i løbet af efteråret 2025 til behandling. Det forventes at ændringerne, hvis de godkendes, kan implementeres fra sæson 2026/27.</a:t>
            </a:r>
          </a:p>
        </p:txBody>
      </p:sp>
    </p:spTree>
    <p:extLst>
      <p:ext uri="{BB962C8B-B14F-4D97-AF65-F5344CB8AC3E}">
        <p14:creationId xmlns:p14="http://schemas.microsoft.com/office/powerpoint/2010/main" val="417854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7DCA58-7752-4E2D-94CC-5D673B5832BA}"/>
              </a:ext>
            </a:extLst>
          </p:cNvPr>
          <p:cNvSpPr>
            <a:spLocks noGrp="1"/>
          </p:cNvSpPr>
          <p:nvPr>
            <p:ph type="title"/>
          </p:nvPr>
        </p:nvSpPr>
        <p:spPr/>
        <p:txBody>
          <a:bodyPr/>
          <a:lstStyle/>
          <a:p>
            <a:r>
              <a:rPr lang="da-DK" dirty="0">
                <a:cs typeface="Calibri Light"/>
              </a:rPr>
              <a:t>Keglebillard - Styrker  </a:t>
            </a:r>
            <a:endParaRPr lang="da-DK" dirty="0"/>
          </a:p>
        </p:txBody>
      </p:sp>
      <p:sp>
        <p:nvSpPr>
          <p:cNvPr id="3" name="Pladsholder til indhold 2">
            <a:extLst>
              <a:ext uri="{FF2B5EF4-FFF2-40B4-BE49-F238E27FC236}">
                <a16:creationId xmlns:a16="http://schemas.microsoft.com/office/drawing/2014/main" id="{4B0D7B71-440D-4A6A-9867-A42222B2B248}"/>
              </a:ext>
            </a:extLst>
          </p:cNvPr>
          <p:cNvSpPr>
            <a:spLocks noGrp="1"/>
          </p:cNvSpPr>
          <p:nvPr>
            <p:ph idx="1"/>
          </p:nvPr>
        </p:nvSpPr>
        <p:spPr/>
        <p:txBody>
          <a:bodyPr vert="horz" lIns="91440" tIns="45720" rIns="91440" bIns="45720" rtlCol="0" anchor="t">
            <a:normAutofit fontScale="92500" lnSpcReduction="20000"/>
          </a:bodyPr>
          <a:lstStyle/>
          <a:p>
            <a:pPr lvl="1"/>
            <a:r>
              <a:rPr lang="da-DK" dirty="0">
                <a:cs typeface="Calibri"/>
              </a:rPr>
              <a:t>Keglebillard er for alle, da man lynhurtigt kan opnå succes og forbedre sit spil mærkbart</a:t>
            </a:r>
          </a:p>
          <a:p>
            <a:pPr lvl="1"/>
            <a:r>
              <a:rPr lang="da-DK" dirty="0">
                <a:cs typeface="Calibri"/>
              </a:rPr>
              <a:t>Keglebillard kan spilles på endog meget høj niveau på trods af fysiske eller psykiske udfordringer. Måske noget vi skal arbejde mere med. Billard kan spilles af alle og er et godt tilbud til dem som ikke interesserer sig for ”svede idrætterne”.</a:t>
            </a:r>
          </a:p>
          <a:p>
            <a:pPr lvl="1"/>
            <a:r>
              <a:rPr lang="da-DK" dirty="0">
                <a:cs typeface="Calibri"/>
              </a:rPr>
              <a:t>Keglebillard er med stor afstand den største disciplin i landet, og alle kender spillet som enten fortsat billard eller </a:t>
            </a:r>
            <a:r>
              <a:rPr lang="da-DK" dirty="0" err="1">
                <a:cs typeface="Calibri"/>
              </a:rPr>
              <a:t>skomar</a:t>
            </a:r>
            <a:r>
              <a:rPr lang="da-DK" dirty="0">
                <a:cs typeface="Calibri"/>
              </a:rPr>
              <a:t> billard</a:t>
            </a:r>
          </a:p>
          <a:p>
            <a:pPr lvl="1"/>
            <a:r>
              <a:rPr lang="da-DK" dirty="0">
                <a:cs typeface="Calibri"/>
              </a:rPr>
              <a:t>Eliten er så bred, at vi har en rimelig uforudsigelighed i alle topkampe, både når det gælder elitedivisionen og individuelt DM    </a:t>
            </a:r>
          </a:p>
          <a:p>
            <a:pPr lvl="1"/>
            <a:r>
              <a:rPr lang="da-DK" dirty="0">
                <a:cs typeface="Calibri"/>
              </a:rPr>
              <a:t>Unionen er 100% økonomisk afhængig af keglebillard, da disciplinen danner grundlag for medlemstallet og indtægtsgrundlaget i form af tilmeldinger og licenskort.</a:t>
            </a:r>
            <a:br>
              <a:rPr lang="da-DK" dirty="0">
                <a:cs typeface="Calibri"/>
              </a:rPr>
            </a:br>
            <a:r>
              <a:rPr lang="da-DK" dirty="0">
                <a:cs typeface="Calibri"/>
              </a:rPr>
              <a:t>DDBU er afhængig af kegleklubberne og keglespillerne og vi er derfor også nødt til at afsætte midler til både instruktion, uddannelse af instruktører og udvikling som er attraktiv for keglespillerne og kegleklubberne.</a:t>
            </a:r>
          </a:p>
          <a:p>
            <a:pPr lvl="1"/>
            <a:r>
              <a:rPr lang="da-DK" dirty="0">
                <a:cs typeface="Calibri"/>
              </a:rPr>
              <a:t>Frem mod 2030 forventes det at der kommer ca. 150.000 flere ældre.                     Billardsporten skal have fat i mindst 2000 eller flere, af disse ældre de næste 5 år.</a:t>
            </a:r>
          </a:p>
          <a:p>
            <a:pPr lvl="1"/>
            <a:endParaRPr lang="da-DK" dirty="0">
              <a:cs typeface="Calibri"/>
            </a:endParaRPr>
          </a:p>
        </p:txBody>
      </p:sp>
    </p:spTree>
    <p:extLst>
      <p:ext uri="{BB962C8B-B14F-4D97-AF65-F5344CB8AC3E}">
        <p14:creationId xmlns:p14="http://schemas.microsoft.com/office/powerpoint/2010/main" val="1722667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A554D9-DC0E-414A-8A57-E54C89E4F4B5}"/>
              </a:ext>
            </a:extLst>
          </p:cNvPr>
          <p:cNvSpPr>
            <a:spLocks noGrp="1"/>
          </p:cNvSpPr>
          <p:nvPr>
            <p:ph type="title"/>
          </p:nvPr>
        </p:nvSpPr>
        <p:spPr/>
        <p:txBody>
          <a:bodyPr/>
          <a:lstStyle/>
          <a:p>
            <a:r>
              <a:rPr lang="da-DK" dirty="0">
                <a:cs typeface="Calibri Light"/>
              </a:rPr>
              <a:t>Keglebillard - Svagheder </a:t>
            </a:r>
            <a:endParaRPr lang="da-DK" dirty="0"/>
          </a:p>
        </p:txBody>
      </p:sp>
      <p:sp>
        <p:nvSpPr>
          <p:cNvPr id="3" name="Pladsholder til indhold 2">
            <a:extLst>
              <a:ext uri="{FF2B5EF4-FFF2-40B4-BE49-F238E27FC236}">
                <a16:creationId xmlns:a16="http://schemas.microsoft.com/office/drawing/2014/main" id="{5C582CD9-DC0D-484F-93F4-D6B69D614983}"/>
              </a:ext>
            </a:extLst>
          </p:cNvPr>
          <p:cNvSpPr>
            <a:spLocks noGrp="1"/>
          </p:cNvSpPr>
          <p:nvPr>
            <p:ph idx="1"/>
          </p:nvPr>
        </p:nvSpPr>
        <p:spPr/>
        <p:txBody>
          <a:bodyPr vert="horz" lIns="91440" tIns="45720" rIns="91440" bIns="45720" rtlCol="0" anchor="t">
            <a:normAutofit lnSpcReduction="10000"/>
          </a:bodyPr>
          <a:lstStyle/>
          <a:p>
            <a:pPr lvl="1"/>
            <a:r>
              <a:rPr lang="da-DK" dirty="0">
                <a:cs typeface="Calibri"/>
              </a:rPr>
              <a:t>Keglebillard findes i dens nuværende form kun i Danmark. Det samme gælder </a:t>
            </a:r>
            <a:r>
              <a:rPr lang="da-DK" dirty="0" err="1">
                <a:cs typeface="Calibri"/>
              </a:rPr>
              <a:t>skomar</a:t>
            </a:r>
            <a:r>
              <a:rPr lang="da-DK" dirty="0">
                <a:cs typeface="Calibri"/>
              </a:rPr>
              <a:t>. Ikke nødvendigvis en svaghed, blot et faktum, som der ikke kan ændres på.</a:t>
            </a:r>
          </a:p>
          <a:p>
            <a:pPr lvl="1"/>
            <a:r>
              <a:rPr lang="da-DK" dirty="0">
                <a:cs typeface="Calibri"/>
              </a:rPr>
              <a:t>Keglebillard og </a:t>
            </a:r>
            <a:r>
              <a:rPr lang="da-DK" dirty="0" err="1">
                <a:cs typeface="Calibri"/>
              </a:rPr>
              <a:t>skomar</a:t>
            </a:r>
            <a:r>
              <a:rPr lang="da-DK" dirty="0">
                <a:cs typeface="Calibri"/>
              </a:rPr>
              <a:t> kræver et særligt bord med huller, som derfor ikke kan benyttes til andre discipliner. Heller ikke nødvendigvis et minus, idet keglebillardbordet kan benyttes til to forskellige discipliner</a:t>
            </a:r>
          </a:p>
          <a:p>
            <a:pPr lvl="1"/>
            <a:r>
              <a:rPr lang="da-DK" dirty="0">
                <a:cs typeface="Calibri"/>
              </a:rPr>
              <a:t>Underholdningsværdien for tilskuere er ikke i top, da elitespillere har forfinet spillet så voldsomt de seneste 20 år, at ballerne ikke bevæger sig meget udenfor en cirkel på 40 cm rundt om keglefeltet. Keglespillerne kan godt lide at lave store serier og store snit og vi kan ikke ændre keglespillet så meget at spillere synes godt om det og at det bliver interessant for tilskuere. Tilskuerandelen er nødt til at komme fra </a:t>
            </a:r>
            <a:r>
              <a:rPr lang="da-DK" dirty="0" err="1">
                <a:cs typeface="Calibri"/>
              </a:rPr>
              <a:t>skomar</a:t>
            </a:r>
            <a:r>
              <a:rPr lang="da-DK" dirty="0">
                <a:cs typeface="Calibri"/>
              </a:rPr>
              <a:t>, 3-bande og pool stævner, som er mere visuelt underholdende.</a:t>
            </a:r>
          </a:p>
          <a:p>
            <a:endParaRPr lang="da-DK" dirty="0">
              <a:cs typeface="Calibri"/>
            </a:endParaRPr>
          </a:p>
          <a:p>
            <a:endParaRPr lang="da-DK" dirty="0">
              <a:cs typeface="Calibri"/>
            </a:endParaRPr>
          </a:p>
          <a:p>
            <a:endParaRPr lang="da-DK" dirty="0">
              <a:cs typeface="Calibri"/>
            </a:endParaRPr>
          </a:p>
          <a:p>
            <a:endParaRPr lang="da-DK" dirty="0">
              <a:cs typeface="Calibri"/>
            </a:endParaRPr>
          </a:p>
          <a:p>
            <a:endParaRPr lang="da-DK" dirty="0">
              <a:cs typeface="Calibri"/>
            </a:endParaRPr>
          </a:p>
          <a:p>
            <a:endParaRPr lang="da-DK" dirty="0">
              <a:cs typeface="Calibri"/>
            </a:endParaRPr>
          </a:p>
          <a:p>
            <a:endParaRPr lang="da-DK" dirty="0">
              <a:cs typeface="Calibri"/>
            </a:endParaRPr>
          </a:p>
        </p:txBody>
      </p:sp>
    </p:spTree>
    <p:extLst>
      <p:ext uri="{BB962C8B-B14F-4D97-AF65-F5344CB8AC3E}">
        <p14:creationId xmlns:p14="http://schemas.microsoft.com/office/powerpoint/2010/main" val="2002764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A554D9-DC0E-414A-8A57-E54C89E4F4B5}"/>
              </a:ext>
            </a:extLst>
          </p:cNvPr>
          <p:cNvSpPr>
            <a:spLocks noGrp="1"/>
          </p:cNvSpPr>
          <p:nvPr>
            <p:ph type="title"/>
          </p:nvPr>
        </p:nvSpPr>
        <p:spPr/>
        <p:txBody>
          <a:bodyPr/>
          <a:lstStyle/>
          <a:p>
            <a:r>
              <a:rPr lang="da-DK" dirty="0">
                <a:cs typeface="Calibri Light"/>
              </a:rPr>
              <a:t>Keglebillard - Muligheder </a:t>
            </a:r>
            <a:endParaRPr lang="da-DK" dirty="0"/>
          </a:p>
        </p:txBody>
      </p:sp>
      <p:sp>
        <p:nvSpPr>
          <p:cNvPr id="3" name="Pladsholder til indhold 2">
            <a:extLst>
              <a:ext uri="{FF2B5EF4-FFF2-40B4-BE49-F238E27FC236}">
                <a16:creationId xmlns:a16="http://schemas.microsoft.com/office/drawing/2014/main" id="{5C582CD9-DC0D-484F-93F4-D6B69D614983}"/>
              </a:ext>
            </a:extLst>
          </p:cNvPr>
          <p:cNvSpPr>
            <a:spLocks noGrp="1"/>
          </p:cNvSpPr>
          <p:nvPr>
            <p:ph idx="1"/>
          </p:nvPr>
        </p:nvSpPr>
        <p:spPr/>
        <p:txBody>
          <a:bodyPr vert="horz" lIns="91440" tIns="45720" rIns="91440" bIns="45720" rtlCol="0" anchor="t">
            <a:normAutofit fontScale="77500" lnSpcReduction="20000"/>
          </a:bodyPr>
          <a:lstStyle/>
          <a:p>
            <a:r>
              <a:rPr lang="da-DK" sz="2600" dirty="0">
                <a:cs typeface="Calibri"/>
              </a:rPr>
              <a:t>Rekrutteringsmulighederne er meget store:</a:t>
            </a:r>
          </a:p>
          <a:p>
            <a:pPr lvl="1"/>
            <a:r>
              <a:rPr lang="da-DK" sz="2600" dirty="0">
                <a:cs typeface="Calibri"/>
              </a:rPr>
              <a:t>Billardsporten skal have fat i nogle af de mange ældre som kommer de næste mange år.</a:t>
            </a:r>
          </a:p>
          <a:p>
            <a:pPr lvl="1"/>
            <a:r>
              <a:rPr lang="da-DK" sz="2600" dirty="0">
                <a:cs typeface="Calibri"/>
              </a:rPr>
              <a:t>En af måderne er, at vi skal have forbedret vores ”Sociale profil”, både overfor DIF, kommuner m.fl., idet vi har et spil som ikke kræver så meget fysisk. Socialt udsatte kan være med, pensionister kan være med, svage ældre kan være med, handicappede kan være med, psykisk sårbare (selvhjulpne) kan være med. </a:t>
            </a:r>
          </a:p>
          <a:p>
            <a:pPr lvl="1"/>
            <a:r>
              <a:rPr lang="da-DK" sz="2600" dirty="0">
                <a:cs typeface="Calibri"/>
              </a:rPr>
              <a:t>Vi skal samarbejde med ældreklubber, som skal benyttes til rekruttering af ældre, som har lyst til at komme ud af hjemmet og dyrke lidt socialt samvær, skabe netværk med andre ældre og måske konkurrence på lige vilkår med andre ældre. En stor mulighed er også fagforeningernes ældreklubber. De kan ligeså godt besøge en billardklub, som de kan besøge en virksomhed og få en god dag ud af det.</a:t>
            </a:r>
          </a:p>
          <a:p>
            <a:pPr lvl="1"/>
            <a:r>
              <a:rPr lang="da-DK" sz="2600" dirty="0">
                <a:cs typeface="Calibri"/>
              </a:rPr>
              <a:t>Hvis muligt, kan det undersøges om der kan etableres samarbejde med Firmasporten.</a:t>
            </a:r>
          </a:p>
          <a:p>
            <a:pPr lvl="1"/>
            <a:r>
              <a:rPr lang="da-DK" sz="2600" dirty="0">
                <a:cs typeface="Calibri"/>
              </a:rPr>
              <a:t>Bevæg dig for livet, med samarbejde med andre specialforbund.</a:t>
            </a:r>
          </a:p>
          <a:p>
            <a:pPr lvl="1"/>
            <a:r>
              <a:rPr lang="da-DK" sz="2600" dirty="0">
                <a:cs typeface="Calibri"/>
              </a:rPr>
              <a:t>Frivilligheden er stor blandt keglebillardspillere. Mange vil gerne være med i frivilligt arbejde, som vi kan udnytte.</a:t>
            </a:r>
          </a:p>
          <a:p>
            <a:endParaRPr lang="da-DK" dirty="0">
              <a:cs typeface="Calibri"/>
            </a:endParaRPr>
          </a:p>
          <a:p>
            <a:endParaRPr lang="da-DK" dirty="0">
              <a:cs typeface="Calibri"/>
            </a:endParaRPr>
          </a:p>
          <a:p>
            <a:endParaRPr lang="da-DK" dirty="0">
              <a:cs typeface="Calibri"/>
            </a:endParaRPr>
          </a:p>
        </p:txBody>
      </p:sp>
    </p:spTree>
    <p:extLst>
      <p:ext uri="{BB962C8B-B14F-4D97-AF65-F5344CB8AC3E}">
        <p14:creationId xmlns:p14="http://schemas.microsoft.com/office/powerpoint/2010/main" val="121714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A554D9-DC0E-414A-8A57-E54C89E4F4B5}"/>
              </a:ext>
            </a:extLst>
          </p:cNvPr>
          <p:cNvSpPr>
            <a:spLocks noGrp="1"/>
          </p:cNvSpPr>
          <p:nvPr>
            <p:ph type="title"/>
          </p:nvPr>
        </p:nvSpPr>
        <p:spPr/>
        <p:txBody>
          <a:bodyPr/>
          <a:lstStyle/>
          <a:p>
            <a:r>
              <a:rPr lang="da-DK" dirty="0">
                <a:cs typeface="Calibri Light"/>
              </a:rPr>
              <a:t>Keglebillard - Trusler </a:t>
            </a:r>
            <a:endParaRPr lang="da-DK" dirty="0"/>
          </a:p>
        </p:txBody>
      </p:sp>
      <p:sp>
        <p:nvSpPr>
          <p:cNvPr id="3" name="Pladsholder til indhold 2">
            <a:extLst>
              <a:ext uri="{FF2B5EF4-FFF2-40B4-BE49-F238E27FC236}">
                <a16:creationId xmlns:a16="http://schemas.microsoft.com/office/drawing/2014/main" id="{5C582CD9-DC0D-484F-93F4-D6B69D614983}"/>
              </a:ext>
            </a:extLst>
          </p:cNvPr>
          <p:cNvSpPr>
            <a:spLocks noGrp="1"/>
          </p:cNvSpPr>
          <p:nvPr>
            <p:ph idx="1"/>
          </p:nvPr>
        </p:nvSpPr>
        <p:spPr/>
        <p:txBody>
          <a:bodyPr vert="horz" lIns="91440" tIns="45720" rIns="91440" bIns="45720" rtlCol="0" anchor="t">
            <a:normAutofit/>
          </a:bodyPr>
          <a:lstStyle/>
          <a:p>
            <a:pPr lvl="1"/>
            <a:r>
              <a:rPr lang="da-DK" dirty="0">
                <a:cs typeface="Calibri"/>
              </a:rPr>
              <a:t>Keglebillardspillerne er i store træk over 40 år, og gennemsnitsalderen er kraftigt stigende. Men igen, det er ikke nødvendigvis et stort problem, idet denne gruppe er god til at supplere sig selv med nye medlemmer. </a:t>
            </a:r>
          </a:p>
          <a:p>
            <a:pPr lvl="1"/>
            <a:r>
              <a:rPr lang="da-DK" dirty="0">
                <a:cs typeface="Calibri"/>
              </a:rPr>
              <a:t>En stor gruppe af danskerne kender godt Keglebillard/</a:t>
            </a:r>
            <a:r>
              <a:rPr lang="da-DK" dirty="0" err="1">
                <a:cs typeface="Calibri"/>
              </a:rPr>
              <a:t>Skomar</a:t>
            </a:r>
            <a:r>
              <a:rPr lang="da-DK" dirty="0">
                <a:cs typeface="Calibri"/>
              </a:rPr>
              <a:t> og vi skal holde fast i dette kendskab, idet unionen overlever kun med et stort antal Keglebillardspillere. Vi får ikke automatisk nye medlemmer ind i klubberne for at spille </a:t>
            </a:r>
            <a:r>
              <a:rPr lang="da-DK" dirty="0" err="1">
                <a:cs typeface="Calibri"/>
              </a:rPr>
              <a:t>carambole</a:t>
            </a:r>
            <a:r>
              <a:rPr lang="da-DK" dirty="0">
                <a:cs typeface="Calibri"/>
              </a:rPr>
              <a:t>, pool eller snooker. Måske efterfølgende hvis klubberne har disse borde. Til gengæld kan vi få flere </a:t>
            </a:r>
            <a:r>
              <a:rPr lang="da-DK" dirty="0" err="1">
                <a:cs typeface="Calibri"/>
              </a:rPr>
              <a:t>Skomar</a:t>
            </a:r>
            <a:r>
              <a:rPr lang="da-DK" dirty="0">
                <a:cs typeface="Calibri"/>
              </a:rPr>
              <a:t> spillere ind, som måske vil spille både </a:t>
            </a:r>
            <a:r>
              <a:rPr lang="da-DK" dirty="0" err="1">
                <a:cs typeface="Calibri"/>
              </a:rPr>
              <a:t>Skomar</a:t>
            </a:r>
            <a:r>
              <a:rPr lang="da-DK" dirty="0">
                <a:cs typeface="Calibri"/>
              </a:rPr>
              <a:t> og Keglebillard.</a:t>
            </a:r>
          </a:p>
          <a:p>
            <a:pPr lvl="1"/>
            <a:endParaRPr lang="da-DK" dirty="0">
              <a:cs typeface="Calibri"/>
            </a:endParaRPr>
          </a:p>
          <a:p>
            <a:endParaRPr lang="da-DK" dirty="0">
              <a:cs typeface="Calibri"/>
            </a:endParaRPr>
          </a:p>
          <a:p>
            <a:endParaRPr lang="da-DK" dirty="0">
              <a:cs typeface="Calibri"/>
            </a:endParaRPr>
          </a:p>
          <a:p>
            <a:endParaRPr lang="da-DK" dirty="0">
              <a:cs typeface="Calibri"/>
            </a:endParaRPr>
          </a:p>
          <a:p>
            <a:endParaRPr lang="da-DK" dirty="0">
              <a:cs typeface="Calibri"/>
            </a:endParaRPr>
          </a:p>
        </p:txBody>
      </p:sp>
    </p:spTree>
    <p:extLst>
      <p:ext uri="{BB962C8B-B14F-4D97-AF65-F5344CB8AC3E}">
        <p14:creationId xmlns:p14="http://schemas.microsoft.com/office/powerpoint/2010/main" val="478748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B1DFD-EFA3-4AF5-B5C5-7162F267C9FF}"/>
              </a:ext>
            </a:extLst>
          </p:cNvPr>
          <p:cNvSpPr>
            <a:spLocks noGrp="1"/>
          </p:cNvSpPr>
          <p:nvPr>
            <p:ph type="title"/>
          </p:nvPr>
        </p:nvSpPr>
        <p:spPr/>
        <p:txBody>
          <a:bodyPr/>
          <a:lstStyle/>
          <a:p>
            <a:r>
              <a:rPr lang="da-DK" dirty="0">
                <a:cs typeface="Calibri Light"/>
              </a:rPr>
              <a:t>Værdier i Keglebillard </a:t>
            </a:r>
            <a:endParaRPr lang="da-DK" dirty="0"/>
          </a:p>
        </p:txBody>
      </p:sp>
      <p:sp>
        <p:nvSpPr>
          <p:cNvPr id="3" name="Pladsholder til indhold 2">
            <a:extLst>
              <a:ext uri="{FF2B5EF4-FFF2-40B4-BE49-F238E27FC236}">
                <a16:creationId xmlns:a16="http://schemas.microsoft.com/office/drawing/2014/main" id="{2FE972CD-A609-41F8-B954-19C0F0A916AD}"/>
              </a:ext>
            </a:extLst>
          </p:cNvPr>
          <p:cNvSpPr>
            <a:spLocks noGrp="1"/>
          </p:cNvSpPr>
          <p:nvPr>
            <p:ph idx="1"/>
          </p:nvPr>
        </p:nvSpPr>
        <p:spPr/>
        <p:txBody>
          <a:bodyPr vert="horz" lIns="91440" tIns="45720" rIns="91440" bIns="45720" rtlCol="0" anchor="t">
            <a:normAutofit/>
          </a:bodyPr>
          <a:lstStyle/>
          <a:p>
            <a:r>
              <a:rPr lang="da-DK" sz="2400" dirty="0">
                <a:cs typeface="Calibri"/>
              </a:rPr>
              <a:t>Keglebillardspillerne er gode til at ”hygge” sammen</a:t>
            </a:r>
          </a:p>
          <a:p>
            <a:r>
              <a:rPr lang="da-DK" sz="2400" dirty="0">
                <a:cs typeface="Calibri"/>
              </a:rPr>
              <a:t>Det er en samlingsdisciplin for alle</a:t>
            </a:r>
          </a:p>
          <a:p>
            <a:r>
              <a:rPr lang="da-DK" sz="2400" dirty="0">
                <a:cs typeface="Calibri"/>
              </a:rPr>
              <a:t>Der er højt humør, "kage" til kaffen og debat om stort og småt som foregår i billardsporten</a:t>
            </a:r>
          </a:p>
          <a:p>
            <a:r>
              <a:rPr lang="da-DK" sz="2400" dirty="0">
                <a:cs typeface="Calibri"/>
              </a:rPr>
              <a:t>Det er en god social idræt og med gode muligheder for at skabe netværk. Især for de ældre som er gået på efterløn, på pension, har mistet en ægtefælle/kæreste eller ikke tidligere har deltaget i idræt og sport, eller bare mangler noget at gå op i. </a:t>
            </a:r>
            <a:br>
              <a:rPr lang="da-DK" sz="2400" dirty="0">
                <a:cs typeface="Calibri"/>
              </a:rPr>
            </a:br>
            <a:r>
              <a:rPr lang="da-DK" sz="2400" dirty="0">
                <a:cs typeface="Calibri"/>
              </a:rPr>
              <a:t>Billardsporten skal blive meget bedre til at skabe en god ”Social profil”, som både kan generere flere medlemmer og ”goodwill” i DIF, kommuner, stat, organisationer og hos relevante firmaer.</a:t>
            </a:r>
          </a:p>
        </p:txBody>
      </p:sp>
    </p:spTree>
    <p:extLst>
      <p:ext uri="{BB962C8B-B14F-4D97-AF65-F5344CB8AC3E}">
        <p14:creationId xmlns:p14="http://schemas.microsoft.com/office/powerpoint/2010/main" val="865133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DC7719-55E5-401A-877E-935962633508}"/>
              </a:ext>
            </a:extLst>
          </p:cNvPr>
          <p:cNvSpPr>
            <a:spLocks noGrp="1"/>
          </p:cNvSpPr>
          <p:nvPr>
            <p:ph type="title"/>
          </p:nvPr>
        </p:nvSpPr>
        <p:spPr/>
        <p:txBody>
          <a:bodyPr/>
          <a:lstStyle/>
          <a:p>
            <a:r>
              <a:rPr lang="da-DK" dirty="0">
                <a:cs typeface="Calibri Light"/>
              </a:rPr>
              <a:t>Vision </a:t>
            </a:r>
            <a:endParaRPr lang="da-DK" dirty="0"/>
          </a:p>
        </p:txBody>
      </p:sp>
      <p:sp>
        <p:nvSpPr>
          <p:cNvPr id="3" name="Pladsholder til indhold 2">
            <a:extLst>
              <a:ext uri="{FF2B5EF4-FFF2-40B4-BE49-F238E27FC236}">
                <a16:creationId xmlns:a16="http://schemas.microsoft.com/office/drawing/2014/main" id="{8498D6E3-C018-4D48-AD8C-DC3A4264B04D}"/>
              </a:ext>
            </a:extLst>
          </p:cNvPr>
          <p:cNvSpPr>
            <a:spLocks noGrp="1"/>
          </p:cNvSpPr>
          <p:nvPr>
            <p:ph idx="1"/>
          </p:nvPr>
        </p:nvSpPr>
        <p:spPr>
          <a:xfrm>
            <a:off x="838200" y="1825625"/>
            <a:ext cx="10515600" cy="4784725"/>
          </a:xfrm>
        </p:spPr>
        <p:txBody>
          <a:bodyPr vert="horz" lIns="91440" tIns="45720" rIns="91440" bIns="45720" rtlCol="0" anchor="t">
            <a:normAutofit fontScale="62500" lnSpcReduction="20000"/>
          </a:bodyPr>
          <a:lstStyle/>
          <a:p>
            <a:r>
              <a:rPr lang="da-DK" dirty="0">
                <a:cs typeface="Calibri"/>
              </a:rPr>
              <a:t>2025 </a:t>
            </a:r>
          </a:p>
          <a:p>
            <a:pPr lvl="1"/>
            <a:r>
              <a:rPr lang="da-DK" dirty="0">
                <a:cs typeface="Calibri"/>
              </a:rPr>
              <a:t>Billardens Uge skal promoveres, mere PR for ugen, så vi får flere klubber med som arrangører. Vores mål er min. 50 arrangørklubber i august/september 2025, hvor ugen afholdes igen.</a:t>
            </a:r>
            <a:br>
              <a:rPr lang="da-DK" dirty="0">
                <a:cs typeface="Calibri"/>
              </a:rPr>
            </a:br>
            <a:endParaRPr lang="da-DK" dirty="0">
              <a:cs typeface="Calibri"/>
            </a:endParaRPr>
          </a:p>
          <a:p>
            <a:pPr lvl="1"/>
            <a:r>
              <a:rPr lang="da-DK" dirty="0">
                <a:cs typeface="Calibri"/>
              </a:rPr>
              <a:t>Nye medlemmer til DDBU’s Keglebillardudvalg. Vi vil arbejde for at finde 1-2 personer til udvalget.</a:t>
            </a:r>
            <a:br>
              <a:rPr lang="da-DK" dirty="0">
                <a:cs typeface="Calibri"/>
              </a:rPr>
            </a:br>
            <a:endParaRPr lang="da-DK" dirty="0">
              <a:cs typeface="Calibri"/>
            </a:endParaRPr>
          </a:p>
          <a:p>
            <a:pPr lvl="1"/>
            <a:r>
              <a:rPr lang="da-DK" dirty="0">
                <a:cs typeface="Calibri"/>
              </a:rPr>
              <a:t>DDBU Klubinstruktør uddannelse.</a:t>
            </a:r>
            <a:br>
              <a:rPr lang="da-DK" dirty="0">
                <a:cs typeface="Calibri"/>
              </a:rPr>
            </a:br>
            <a:r>
              <a:rPr lang="da-DK" dirty="0">
                <a:cs typeface="Calibri"/>
              </a:rPr>
              <a:t>I maj/juni afholdes tre samlinger, i Sønderborg, Assens og Ølstykke. Her uddannes ca. 25 nye klubinstruktører.</a:t>
            </a:r>
            <a:br>
              <a:rPr lang="da-DK" dirty="0">
                <a:cs typeface="Calibri"/>
              </a:rPr>
            </a:br>
            <a:r>
              <a:rPr lang="da-DK" dirty="0">
                <a:cs typeface="Calibri"/>
              </a:rPr>
              <a:t>Der planlægges afholdelse af 2-3 samlinger igen i efteråret 2025.</a:t>
            </a:r>
            <a:br>
              <a:rPr lang="da-DK" dirty="0">
                <a:cs typeface="Calibri"/>
              </a:rPr>
            </a:br>
            <a:endParaRPr lang="da-DK" dirty="0">
              <a:cs typeface="Calibri"/>
            </a:endParaRPr>
          </a:p>
          <a:p>
            <a:pPr lvl="1"/>
            <a:r>
              <a:rPr lang="da-DK" dirty="0">
                <a:cs typeface="Calibri"/>
              </a:rPr>
              <a:t>I 2026/2027 vil vi sætte en undersøgelse i gang, ang. interessen for evt. at etablere en forening/sammenslutning af instruktører, trænere m.fl., med henblik på erfaringsudveksling, nye ideer og samarbejde, for at forbedre fastholdelsen og interessen hos alle uddannede instruktører.</a:t>
            </a:r>
            <a:br>
              <a:rPr lang="da-DK" dirty="0">
                <a:cs typeface="Calibri"/>
              </a:rPr>
            </a:br>
            <a:endParaRPr lang="da-DK" dirty="0">
              <a:cs typeface="Calibri"/>
            </a:endParaRPr>
          </a:p>
          <a:p>
            <a:pPr lvl="1"/>
            <a:r>
              <a:rPr lang="da-DK" dirty="0">
                <a:cs typeface="Calibri"/>
              </a:rPr>
              <a:t>Fortsat medlemstilgang i 2025 på min. 500 medlemmer</a:t>
            </a:r>
            <a:br>
              <a:rPr lang="da-DK" dirty="0">
                <a:cs typeface="Calibri"/>
              </a:rPr>
            </a:br>
            <a:r>
              <a:rPr lang="da-DK" dirty="0">
                <a:cs typeface="Calibri"/>
              </a:rPr>
              <a:t>Dette skal bl.a. ske ved PR, FB opslag med gode historier fra keglebillard, turneringer, stævner etc., som evt. skal boostes ud til relevante aldersgrupper og områder.</a:t>
            </a:r>
            <a:br>
              <a:rPr lang="da-DK" dirty="0">
                <a:cs typeface="Calibri"/>
              </a:rPr>
            </a:br>
            <a:r>
              <a:rPr lang="da-DK" sz="2400" kern="0" dirty="0">
                <a:effectLst/>
                <a:ea typeface="Times New Roman" panose="02020603050405020304" pitchFamily="18" charset="0"/>
                <a:cs typeface="Times New Roman" panose="02020603050405020304" pitchFamily="18" charset="0"/>
              </a:rPr>
              <a:t>Her skal det fremgå at der er plads til alle i billardsporten. (Vise vores mangfoldighed). Måske især fremhæve vores handicapsystem i turneringer.</a:t>
            </a:r>
            <a:br>
              <a:rPr lang="da-DK" sz="2400" kern="0" dirty="0">
                <a:effectLst/>
                <a:ea typeface="Times New Roman" panose="02020603050405020304" pitchFamily="18" charset="0"/>
                <a:cs typeface="Times New Roman" panose="02020603050405020304" pitchFamily="18" charset="0"/>
              </a:rPr>
            </a:br>
            <a:endParaRPr lang="da-DK" dirty="0">
              <a:cs typeface="Calibri"/>
            </a:endParaRPr>
          </a:p>
          <a:p>
            <a:pPr lvl="1"/>
            <a:r>
              <a:rPr lang="da-DK" sz="2400" dirty="0">
                <a:cs typeface="Calibri"/>
              </a:rPr>
              <a:t>Keglebillardudvalget fortsætter arbejdet med at redigere og drøfte forslag til ændringer af Spilleregler for Keglebillard og Turneringsreglement for Keglebillard. Videresendes til DDBU’s Turneringsudvalg i efteråret 2025.</a:t>
            </a:r>
            <a:br>
              <a:rPr lang="da-DK" sz="2400" dirty="0">
                <a:cs typeface="Calibri"/>
              </a:rPr>
            </a:br>
            <a:r>
              <a:rPr lang="da-DK" sz="2400" dirty="0">
                <a:cs typeface="Calibri"/>
              </a:rPr>
              <a:t>Et væsentlig forslag fra DDBU’s Keglebillardudvalg, vil være at sæsonen udvides, sådan at der startes tidligere og sluttes senere. </a:t>
            </a:r>
            <a:r>
              <a:rPr lang="da-DK" dirty="0">
                <a:cs typeface="Calibri"/>
              </a:rPr>
              <a:t>Der kommer løbende forslag om dette fra både klubber og spillere og på Facebook.</a:t>
            </a:r>
            <a:br>
              <a:rPr lang="da-DK" dirty="0">
                <a:cs typeface="Calibri"/>
              </a:rPr>
            </a:br>
            <a:endParaRPr lang="da-DK" dirty="0">
              <a:solidFill>
                <a:srgbClr val="FF0000"/>
              </a:solidFill>
              <a:cs typeface="Calibri"/>
            </a:endParaRPr>
          </a:p>
          <a:p>
            <a:pPr lvl="1"/>
            <a:endParaRPr lang="da-DK" b="1" dirty="0">
              <a:cs typeface="Calibri"/>
            </a:endParaRPr>
          </a:p>
        </p:txBody>
      </p:sp>
    </p:spTree>
    <p:extLst>
      <p:ext uri="{BB962C8B-B14F-4D97-AF65-F5344CB8AC3E}">
        <p14:creationId xmlns:p14="http://schemas.microsoft.com/office/powerpoint/2010/main" val="3407129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1C447-7A64-13B5-C619-21639A863A2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2D500BB-3C2B-F8CC-7D07-4C8108EDE512}"/>
              </a:ext>
            </a:extLst>
          </p:cNvPr>
          <p:cNvSpPr>
            <a:spLocks noGrp="1"/>
          </p:cNvSpPr>
          <p:nvPr>
            <p:ph type="title"/>
          </p:nvPr>
        </p:nvSpPr>
        <p:spPr/>
        <p:txBody>
          <a:bodyPr/>
          <a:lstStyle/>
          <a:p>
            <a:r>
              <a:rPr lang="da-DK" dirty="0">
                <a:cs typeface="Calibri Light"/>
              </a:rPr>
              <a:t>Vision </a:t>
            </a:r>
            <a:endParaRPr lang="da-DK" dirty="0"/>
          </a:p>
        </p:txBody>
      </p:sp>
      <p:sp>
        <p:nvSpPr>
          <p:cNvPr id="3" name="Pladsholder til indhold 2">
            <a:extLst>
              <a:ext uri="{FF2B5EF4-FFF2-40B4-BE49-F238E27FC236}">
                <a16:creationId xmlns:a16="http://schemas.microsoft.com/office/drawing/2014/main" id="{7EC34385-EFDA-D72A-3C02-B8070A0BB784}"/>
              </a:ext>
            </a:extLst>
          </p:cNvPr>
          <p:cNvSpPr>
            <a:spLocks noGrp="1"/>
          </p:cNvSpPr>
          <p:nvPr>
            <p:ph idx="1"/>
          </p:nvPr>
        </p:nvSpPr>
        <p:spPr>
          <a:xfrm>
            <a:off x="838200" y="1825625"/>
            <a:ext cx="10515600" cy="4784725"/>
          </a:xfrm>
        </p:spPr>
        <p:txBody>
          <a:bodyPr vert="horz" lIns="91440" tIns="45720" rIns="91440" bIns="45720" rtlCol="0" anchor="t">
            <a:normAutofit fontScale="77500" lnSpcReduction="20000"/>
          </a:bodyPr>
          <a:lstStyle/>
          <a:p>
            <a:r>
              <a:rPr lang="da-DK" dirty="0">
                <a:cs typeface="Calibri"/>
              </a:rPr>
              <a:t>2026 </a:t>
            </a:r>
          </a:p>
          <a:p>
            <a:pPr lvl="1"/>
            <a:r>
              <a:rPr lang="da-DK" dirty="0">
                <a:cs typeface="Calibri"/>
              </a:rPr>
              <a:t>Billardens Uge skal fastholdes hvis interessen er tilstede fra klubberne og med mere reklame for ugen, så vi får flere klubber med som arrangører. Vores mål er min. 70 arrangørklubber i august/september 2026, hvor ugen afholdes igen.</a:t>
            </a:r>
            <a:br>
              <a:rPr lang="da-DK" dirty="0">
                <a:cs typeface="Calibri"/>
              </a:rPr>
            </a:br>
            <a:endParaRPr lang="da-DK" dirty="0">
              <a:cs typeface="Calibri"/>
            </a:endParaRPr>
          </a:p>
          <a:p>
            <a:pPr lvl="1"/>
            <a:r>
              <a:rPr lang="da-DK" dirty="0">
                <a:cs typeface="Calibri"/>
              </a:rPr>
              <a:t>DDBU Klubinstruktør uddannelse.</a:t>
            </a:r>
            <a:br>
              <a:rPr lang="da-DK" dirty="0">
                <a:cs typeface="Calibri"/>
              </a:rPr>
            </a:br>
            <a:r>
              <a:rPr lang="da-DK" dirty="0">
                <a:cs typeface="Calibri"/>
              </a:rPr>
              <a:t>Der planlægges afholdelse af 2-3 samlinger igen i foråret/efteråret 2026.</a:t>
            </a:r>
            <a:br>
              <a:rPr lang="da-DK" dirty="0">
                <a:cs typeface="Calibri"/>
              </a:rPr>
            </a:br>
            <a:endParaRPr lang="da-DK" dirty="0">
              <a:cs typeface="Calibri"/>
            </a:endParaRPr>
          </a:p>
          <a:p>
            <a:pPr lvl="1"/>
            <a:r>
              <a:rPr lang="da-DK" dirty="0">
                <a:cs typeface="Calibri"/>
              </a:rPr>
              <a:t>Vi vil forsøge igen at afholde individuel instruktion for interesserede Keglebillardspillere, med et tilskud fra DDBU, så deltagerprisen kan holdes på et rimeligt niveau.</a:t>
            </a:r>
            <a:br>
              <a:rPr lang="da-DK" dirty="0">
                <a:cs typeface="Calibri"/>
              </a:rPr>
            </a:br>
            <a:endParaRPr lang="da-DK" dirty="0">
              <a:cs typeface="Calibri"/>
            </a:endParaRPr>
          </a:p>
          <a:p>
            <a:pPr lvl="1"/>
            <a:r>
              <a:rPr lang="da-DK" dirty="0">
                <a:cs typeface="Calibri"/>
              </a:rPr>
              <a:t>Fortsat medlemstilgang i 2026 på min. 500 medlemmer</a:t>
            </a:r>
            <a:br>
              <a:rPr lang="da-DK" dirty="0">
                <a:cs typeface="Calibri"/>
              </a:rPr>
            </a:br>
            <a:r>
              <a:rPr lang="da-DK" dirty="0">
                <a:cs typeface="Calibri"/>
              </a:rPr>
              <a:t>Dette skal bl.a. ske ved PR, FB opslag med gode historier fra Keglebillard, turneringer, stævner etc., som evt. skal boostes ud til relevante aldersgrupper og områder.</a:t>
            </a:r>
            <a:br>
              <a:rPr lang="da-DK" dirty="0">
                <a:cs typeface="Calibri"/>
              </a:rPr>
            </a:br>
            <a:r>
              <a:rPr lang="da-DK" sz="2400" kern="0" dirty="0">
                <a:effectLst/>
                <a:ea typeface="Times New Roman" panose="02020603050405020304" pitchFamily="18" charset="0"/>
                <a:cs typeface="Times New Roman" panose="02020603050405020304" pitchFamily="18" charset="0"/>
              </a:rPr>
              <a:t>Her skal det fremgå at der er plads til alle i billardsporten. (Vise vores mangfoldighed). Måske især fremhæve vores handicapsystem i turneringer.</a:t>
            </a:r>
            <a:br>
              <a:rPr lang="da-DK" sz="2400" kern="0" dirty="0">
                <a:effectLst/>
                <a:ea typeface="Times New Roman" panose="02020603050405020304" pitchFamily="18" charset="0"/>
                <a:cs typeface="Times New Roman" panose="02020603050405020304" pitchFamily="18" charset="0"/>
              </a:rPr>
            </a:br>
            <a:endParaRPr lang="da-DK" dirty="0">
              <a:cs typeface="Calibri"/>
            </a:endParaRPr>
          </a:p>
          <a:p>
            <a:pPr lvl="1"/>
            <a:r>
              <a:rPr lang="da-DK" sz="2400" dirty="0">
                <a:cs typeface="Calibri"/>
              </a:rPr>
              <a:t>Keglebillardudvalget fortsætter arbejdet med at redigere og drøfte forslag, ideer og henvendelser til ændringer af Spilleregler for Keglebillard og Turneringsreglement for Keglebillard, med henblik på en konstant forbedring af de gældende regler.</a:t>
            </a:r>
            <a:br>
              <a:rPr lang="da-DK" dirty="0">
                <a:cs typeface="Calibri"/>
              </a:rPr>
            </a:br>
            <a:endParaRPr lang="da-DK" dirty="0">
              <a:solidFill>
                <a:srgbClr val="FF0000"/>
              </a:solidFill>
              <a:cs typeface="Calibri"/>
            </a:endParaRPr>
          </a:p>
          <a:p>
            <a:pPr lvl="1"/>
            <a:endParaRPr lang="da-DK" b="1" dirty="0">
              <a:cs typeface="Calibri"/>
            </a:endParaRPr>
          </a:p>
        </p:txBody>
      </p:sp>
    </p:spTree>
    <p:extLst>
      <p:ext uri="{BB962C8B-B14F-4D97-AF65-F5344CB8AC3E}">
        <p14:creationId xmlns:p14="http://schemas.microsoft.com/office/powerpoint/2010/main" val="899359807"/>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TotalTime>
  <Words>2103</Words>
  <Application>Microsoft Office PowerPoint</Application>
  <PresentationFormat>Widescreen</PresentationFormat>
  <Paragraphs>88</Paragraphs>
  <Slides>13</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13</vt:i4>
      </vt:variant>
    </vt:vector>
  </HeadingPairs>
  <TitlesOfParts>
    <vt:vector size="18" baseType="lpstr">
      <vt:lpstr>Arial</vt:lpstr>
      <vt:lpstr>Calibri</vt:lpstr>
      <vt:lpstr>Calibri Light</vt:lpstr>
      <vt:lpstr>Times New Roman</vt:lpstr>
      <vt:lpstr>Kontortema</vt:lpstr>
      <vt:lpstr>Visionsplan  Den Danske Billard Union  2025-2028 Revideret April 2025</vt:lpstr>
      <vt:lpstr>Status 2024/2025 </vt:lpstr>
      <vt:lpstr>Keglebillard - Styrker  </vt:lpstr>
      <vt:lpstr>Keglebillard - Svagheder </vt:lpstr>
      <vt:lpstr>Keglebillard - Muligheder </vt:lpstr>
      <vt:lpstr>Keglebillard - Trusler </vt:lpstr>
      <vt:lpstr>Værdier i Keglebillard </vt:lpstr>
      <vt:lpstr>Vision </vt:lpstr>
      <vt:lpstr>Vision </vt:lpstr>
      <vt:lpstr>Vision </vt:lpstr>
      <vt:lpstr>Vision </vt:lpstr>
      <vt:lpstr>Foreløbig budget for 2025-2028</vt:lpstr>
      <vt:lpstr>DDBU’s Keglebillardudvalg - Sammensætning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Dorthe</dc:creator>
  <cp:lastModifiedBy>Jimmy Lauridsen</cp:lastModifiedBy>
  <cp:revision>977</cp:revision>
  <dcterms:created xsi:type="dcterms:W3CDTF">2012-08-10T12:37:40Z</dcterms:created>
  <dcterms:modified xsi:type="dcterms:W3CDTF">2025-05-16T07:04:49Z</dcterms:modified>
</cp:coreProperties>
</file>