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2" r:id="rId5"/>
    <p:sldId id="263" r:id="rId6"/>
    <p:sldId id="264" r:id="rId7"/>
    <p:sldId id="258" r:id="rId8"/>
    <p:sldId id="267" r:id="rId9"/>
    <p:sldId id="259" r:id="rId10"/>
    <p:sldId id="260" r:id="rId11"/>
    <p:sldId id="266"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A0B870-1806-AC5C-5E01-6EE692301479}" v="6" dt="2025-05-30T09:36:16.9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EEA0B870-1806-AC5C-5E01-6EE692301479}"/>
    <pc:docChg chg="modSld">
      <pc:chgData name="" userId="" providerId="" clId="Web-{EEA0B870-1806-AC5C-5E01-6EE692301479}" dt="2025-05-30T09:35:31.725" v="0"/>
      <pc:docMkLst>
        <pc:docMk/>
      </pc:docMkLst>
      <pc:sldChg chg="delSp">
        <pc:chgData name="" userId="" providerId="" clId="Web-{EEA0B870-1806-AC5C-5E01-6EE692301479}" dt="2025-05-30T09:35:31.725" v="0"/>
        <pc:sldMkLst>
          <pc:docMk/>
          <pc:sldMk cId="3424942676" sldId="256"/>
        </pc:sldMkLst>
        <pc:picChg chg="del">
          <ac:chgData name="" userId="" providerId="" clId="Web-{EEA0B870-1806-AC5C-5E01-6EE692301479}" dt="2025-05-30T09:35:31.725" v="0"/>
          <ac:picMkLst>
            <pc:docMk/>
            <pc:sldMk cId="3424942676" sldId="256"/>
            <ac:picMk id="4" creationId="{94AD9387-BB07-4539-B8FD-55FC541C5CA1}"/>
          </ac:picMkLst>
        </pc:picChg>
      </pc:sldChg>
    </pc:docChg>
  </pc:docChgLst>
  <pc:docChgLst>
    <pc:chgData name="Torsten Danielsson" userId="S::tod@ddbu.dk::61fbb0ac-beb0-4391-9929-fa4af1b732db" providerId="AD" clId="Web-{85528C2E-2E0E-C2D6-1AE8-CF1826A950EC}"/>
    <pc:docChg chg="modSld">
      <pc:chgData name="Torsten Danielsson" userId="S::tod@ddbu.dk::61fbb0ac-beb0-4391-9929-fa4af1b732db" providerId="AD" clId="Web-{85528C2E-2E0E-C2D6-1AE8-CF1826A950EC}" dt="2021-02-02T15:38:06.521" v="39" actId="20577"/>
      <pc:docMkLst>
        <pc:docMk/>
      </pc:docMkLst>
      <pc:sldChg chg="modSp">
        <pc:chgData name="Torsten Danielsson" userId="S::tod@ddbu.dk::61fbb0ac-beb0-4391-9929-fa4af1b732db" providerId="AD" clId="Web-{85528C2E-2E0E-C2D6-1AE8-CF1826A950EC}" dt="2021-02-02T15:34:50.798" v="17" actId="20577"/>
        <pc:sldMkLst>
          <pc:docMk/>
          <pc:sldMk cId="3424942676" sldId="256"/>
        </pc:sldMkLst>
        <pc:spChg chg="mod">
          <ac:chgData name="Torsten Danielsson" userId="S::tod@ddbu.dk::61fbb0ac-beb0-4391-9929-fa4af1b732db" providerId="AD" clId="Web-{85528C2E-2E0E-C2D6-1AE8-CF1826A950EC}" dt="2021-02-02T15:34:50.798" v="17" actId="20577"/>
          <ac:spMkLst>
            <pc:docMk/>
            <pc:sldMk cId="3424942676" sldId="256"/>
            <ac:spMk id="3" creationId="{00000000-0000-0000-0000-000000000000}"/>
          </ac:spMkLst>
        </pc:spChg>
      </pc:sldChg>
      <pc:sldChg chg="modSp">
        <pc:chgData name="Torsten Danielsson" userId="S::tod@ddbu.dk::61fbb0ac-beb0-4391-9929-fa4af1b732db" providerId="AD" clId="Web-{85528C2E-2E0E-C2D6-1AE8-CF1826A950EC}" dt="2021-02-02T15:35:00.798" v="18" actId="20577"/>
        <pc:sldMkLst>
          <pc:docMk/>
          <pc:sldMk cId="4178547661" sldId="257"/>
        </pc:sldMkLst>
        <pc:spChg chg="mod">
          <ac:chgData name="Torsten Danielsson" userId="S::tod@ddbu.dk::61fbb0ac-beb0-4391-9929-fa4af1b732db" providerId="AD" clId="Web-{85528C2E-2E0E-C2D6-1AE8-CF1826A950EC}" dt="2021-02-02T15:35:00.798" v="18" actId="20577"/>
          <ac:spMkLst>
            <pc:docMk/>
            <pc:sldMk cId="4178547661" sldId="257"/>
            <ac:spMk id="3" creationId="{FD46E6A3-5C5B-4AEE-96C3-59914152D311}"/>
          </ac:spMkLst>
        </pc:spChg>
      </pc:sldChg>
      <pc:sldChg chg="modSp">
        <pc:chgData name="Torsten Danielsson" userId="S::tod@ddbu.dk::61fbb0ac-beb0-4391-9929-fa4af1b732db" providerId="AD" clId="Web-{85528C2E-2E0E-C2D6-1AE8-CF1826A950EC}" dt="2021-02-02T15:38:06.521" v="39" actId="20577"/>
        <pc:sldMkLst>
          <pc:docMk/>
          <pc:sldMk cId="3090120645" sldId="261"/>
        </pc:sldMkLst>
        <pc:spChg chg="mod">
          <ac:chgData name="Torsten Danielsson" userId="S::tod@ddbu.dk::61fbb0ac-beb0-4391-9929-fa4af1b732db" providerId="AD" clId="Web-{85528C2E-2E0E-C2D6-1AE8-CF1826A950EC}" dt="2021-02-02T15:38:06.521" v="39" actId="20577"/>
          <ac:spMkLst>
            <pc:docMk/>
            <pc:sldMk cId="3090120645" sldId="261"/>
            <ac:spMk id="3" creationId="{65004F31-DCCB-4986-AB42-74537C9CCE96}"/>
          </ac:spMkLst>
        </pc:spChg>
      </pc:sldChg>
      <pc:sldChg chg="modSp">
        <pc:chgData name="Torsten Danielsson" userId="S::tod@ddbu.dk::61fbb0ac-beb0-4391-9929-fa4af1b732db" providerId="AD" clId="Web-{85528C2E-2E0E-C2D6-1AE8-CF1826A950EC}" dt="2021-02-02T15:35:39.549" v="20" actId="20577"/>
        <pc:sldMkLst>
          <pc:docMk/>
          <pc:sldMk cId="1722667495" sldId="262"/>
        </pc:sldMkLst>
        <pc:spChg chg="mod">
          <ac:chgData name="Torsten Danielsson" userId="S::tod@ddbu.dk::61fbb0ac-beb0-4391-9929-fa4af1b732db" providerId="AD" clId="Web-{85528C2E-2E0E-C2D6-1AE8-CF1826A950EC}" dt="2021-02-02T15:35:39.549" v="20" actId="20577"/>
          <ac:spMkLst>
            <pc:docMk/>
            <pc:sldMk cId="1722667495" sldId="262"/>
            <ac:spMk id="3" creationId="{4B0D7B71-440D-4A6A-9867-A42222B2B248}"/>
          </ac:spMkLst>
        </pc:spChg>
      </pc:sldChg>
    </pc:docChg>
  </pc:docChgLst>
  <pc:docChgLst>
    <pc:chgData name="Torsten Danielsson" userId="S::tod@ddbu.dk::61fbb0ac-beb0-4391-9929-fa4af1b732db" providerId="AD" clId="Web-{18EA65BE-47AE-D54A-45F1-C160834C9F49}"/>
    <pc:docChg chg="modSld">
      <pc:chgData name="Torsten Danielsson" userId="S::tod@ddbu.dk::61fbb0ac-beb0-4391-9929-fa4af1b732db" providerId="AD" clId="Web-{18EA65BE-47AE-D54A-45F1-C160834C9F49}" dt="2020-06-23T08:21:07.594" v="48" actId="20577"/>
      <pc:docMkLst>
        <pc:docMk/>
      </pc:docMkLst>
      <pc:sldChg chg="modSp">
        <pc:chgData name="Torsten Danielsson" userId="S::tod@ddbu.dk::61fbb0ac-beb0-4391-9929-fa4af1b732db" providerId="AD" clId="Web-{18EA65BE-47AE-D54A-45F1-C160834C9F49}" dt="2020-06-23T08:21:07.594" v="48" actId="20577"/>
        <pc:sldMkLst>
          <pc:docMk/>
          <pc:sldMk cId="3424942676" sldId="256"/>
        </pc:sldMkLst>
        <pc:spChg chg="mod">
          <ac:chgData name="Torsten Danielsson" userId="S::tod@ddbu.dk::61fbb0ac-beb0-4391-9929-fa4af1b732db" providerId="AD" clId="Web-{18EA65BE-47AE-D54A-45F1-C160834C9F49}" dt="2020-06-23T08:21:07.594" v="48" actId="20577"/>
          <ac:spMkLst>
            <pc:docMk/>
            <pc:sldMk cId="3424942676" sldId="256"/>
            <ac:spMk id="3" creationId="{00000000-0000-0000-0000-000000000000}"/>
          </ac:spMkLst>
        </pc:spChg>
      </pc:sldChg>
      <pc:sldChg chg="modSp">
        <pc:chgData name="Torsten Danielsson" userId="S::tod@ddbu.dk::61fbb0ac-beb0-4391-9929-fa4af1b732db" providerId="AD" clId="Web-{18EA65BE-47AE-D54A-45F1-C160834C9F49}" dt="2020-06-23T08:18:17.064" v="26" actId="20577"/>
        <pc:sldMkLst>
          <pc:docMk/>
          <pc:sldMk cId="1472010086" sldId="258"/>
        </pc:sldMkLst>
        <pc:spChg chg="mod">
          <ac:chgData name="Torsten Danielsson" userId="S::tod@ddbu.dk::61fbb0ac-beb0-4391-9929-fa4af1b732db" providerId="AD" clId="Web-{18EA65BE-47AE-D54A-45F1-C160834C9F49}" dt="2020-06-23T08:18:17.064" v="26" actId="20577"/>
          <ac:spMkLst>
            <pc:docMk/>
            <pc:sldMk cId="1472010086" sldId="258"/>
            <ac:spMk id="3" creationId="{8498D6E3-C018-4D48-AD8C-DC3A4264B04D}"/>
          </ac:spMkLst>
        </pc:spChg>
      </pc:sldChg>
      <pc:sldChg chg="modSp">
        <pc:chgData name="Torsten Danielsson" userId="S::tod@ddbu.dk::61fbb0ac-beb0-4391-9929-fa4af1b732db" providerId="AD" clId="Web-{18EA65BE-47AE-D54A-45F1-C160834C9F49}" dt="2020-06-23T08:19:22.579" v="34" actId="20577"/>
        <pc:sldMkLst>
          <pc:docMk/>
          <pc:sldMk cId="3016110709" sldId="260"/>
        </pc:sldMkLst>
        <pc:spChg chg="mod">
          <ac:chgData name="Torsten Danielsson" userId="S::tod@ddbu.dk::61fbb0ac-beb0-4391-9929-fa4af1b732db" providerId="AD" clId="Web-{18EA65BE-47AE-D54A-45F1-C160834C9F49}" dt="2020-06-23T08:19:22.579" v="34" actId="20577"/>
          <ac:spMkLst>
            <pc:docMk/>
            <pc:sldMk cId="3016110709" sldId="260"/>
            <ac:spMk id="3" creationId="{F47A64DD-D1BB-41CE-A32C-1E29D354EDE0}"/>
          </ac:spMkLst>
        </pc:spChg>
      </pc:sldChg>
      <pc:sldChg chg="modSp">
        <pc:chgData name="Torsten Danielsson" userId="S::tod@ddbu.dk::61fbb0ac-beb0-4391-9929-fa4af1b732db" providerId="AD" clId="Web-{18EA65BE-47AE-D54A-45F1-C160834C9F49}" dt="2020-06-23T08:17:14.611" v="18" actId="20577"/>
        <pc:sldMkLst>
          <pc:docMk/>
          <pc:sldMk cId="865133160" sldId="264"/>
        </pc:sldMkLst>
        <pc:spChg chg="mod">
          <ac:chgData name="Torsten Danielsson" userId="S::tod@ddbu.dk::61fbb0ac-beb0-4391-9929-fa4af1b732db" providerId="AD" clId="Web-{18EA65BE-47AE-D54A-45F1-C160834C9F49}" dt="2020-06-23T08:17:14.611" v="18" actId="20577"/>
          <ac:spMkLst>
            <pc:docMk/>
            <pc:sldMk cId="865133160" sldId="264"/>
            <ac:spMk id="3" creationId="{2FE972CD-A609-41F8-B954-19C0F0A916AD}"/>
          </ac:spMkLst>
        </pc:spChg>
      </pc:sldChg>
    </pc:docChg>
  </pc:docChgLst>
  <pc:docChgLst>
    <pc:chgData name="Torsten Danielsson - FORMAND" userId="S::formand@ddbu.dk::98d84ebb-8f82-43b5-a7cc-22150e247010" providerId="AD" clId="Web-{EEA0B870-1806-AC5C-5E01-6EE692301479}"/>
    <pc:docChg chg="modSld">
      <pc:chgData name="Torsten Danielsson - FORMAND" userId="S::formand@ddbu.dk::98d84ebb-8f82-43b5-a7cc-22150e247010" providerId="AD" clId="Web-{EEA0B870-1806-AC5C-5E01-6EE692301479}" dt="2025-05-30T09:36:16.947" v="3" actId="1076"/>
      <pc:docMkLst>
        <pc:docMk/>
      </pc:docMkLst>
      <pc:sldChg chg="addSp modSp">
        <pc:chgData name="Torsten Danielsson - FORMAND" userId="S::formand@ddbu.dk::98d84ebb-8f82-43b5-a7cc-22150e247010" providerId="AD" clId="Web-{EEA0B870-1806-AC5C-5E01-6EE692301479}" dt="2025-05-30T09:36:16.947" v="3" actId="1076"/>
        <pc:sldMkLst>
          <pc:docMk/>
          <pc:sldMk cId="3424942676" sldId="256"/>
        </pc:sldMkLst>
        <pc:picChg chg="add mod">
          <ac:chgData name="Torsten Danielsson - FORMAND" userId="S::formand@ddbu.dk::98d84ebb-8f82-43b5-a7cc-22150e247010" providerId="AD" clId="Web-{EEA0B870-1806-AC5C-5E01-6EE692301479}" dt="2025-05-30T09:36:16.947" v="3" actId="1076"/>
          <ac:picMkLst>
            <pc:docMk/>
            <pc:sldMk cId="3424942676" sldId="256"/>
            <ac:picMk id="5" creationId="{94081B86-C795-0B5F-82BC-C471EE7D783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a:t>Klik for at redigere i master</a:t>
            </a:r>
            <a:endParaRPr lang="en-US"/>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i master</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t>5/30/2025</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t>‹#›</a:t>
            </a:fld>
            <a:endParaRPr lang="en-US"/>
          </a:p>
        </p:txBody>
      </p:sp>
    </p:spTree>
    <p:extLst>
      <p:ext uri="{BB962C8B-B14F-4D97-AF65-F5344CB8AC3E}">
        <p14:creationId xmlns:p14="http://schemas.microsoft.com/office/powerpoint/2010/main" val="1161660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t>5/30/2025</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t>‹#›</a:t>
            </a:fld>
            <a:endParaRPr lang="en-US"/>
          </a:p>
        </p:txBody>
      </p:sp>
    </p:spTree>
    <p:extLst>
      <p:ext uri="{BB962C8B-B14F-4D97-AF65-F5344CB8AC3E}">
        <p14:creationId xmlns:p14="http://schemas.microsoft.com/office/powerpoint/2010/main" val="3783993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a:t>Klik for at redigere i master</a:t>
            </a:r>
            <a:endParaRPr lang="en-US"/>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t>5/30/2025</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t>‹#›</a:t>
            </a:fld>
            <a:endParaRPr lang="en-US"/>
          </a:p>
        </p:txBody>
      </p:sp>
    </p:spTree>
    <p:extLst>
      <p:ext uri="{BB962C8B-B14F-4D97-AF65-F5344CB8AC3E}">
        <p14:creationId xmlns:p14="http://schemas.microsoft.com/office/powerpoint/2010/main" val="133512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t>5/30/2025</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t>‹#›</a:t>
            </a:fld>
            <a:endParaRPr lang="en-US"/>
          </a:p>
        </p:txBody>
      </p:sp>
    </p:spTree>
    <p:extLst>
      <p:ext uri="{BB962C8B-B14F-4D97-AF65-F5344CB8AC3E}">
        <p14:creationId xmlns:p14="http://schemas.microsoft.com/office/powerpoint/2010/main" val="3657976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a:t>Klik for at redigere i master</a:t>
            </a:r>
            <a:endParaRPr lang="en-US"/>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i master</a:t>
            </a:r>
          </a:p>
        </p:txBody>
      </p:sp>
      <p:sp>
        <p:nvSpPr>
          <p:cNvPr id="4" name="Pladsholder til dato 3"/>
          <p:cNvSpPr>
            <a:spLocks noGrp="1"/>
          </p:cNvSpPr>
          <p:nvPr>
            <p:ph type="dt" sz="half" idx="10"/>
          </p:nvPr>
        </p:nvSpPr>
        <p:spPr/>
        <p:txBody>
          <a:bodyPr/>
          <a:lstStyle/>
          <a:p>
            <a:fld id="{B7AE9C44-9DAE-47EA-BF7B-527501938C3F}" type="datetimeFigureOut">
              <a:rPr lang="en-US" smtClean="0"/>
              <a:t>5/30/2025</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t>‹#›</a:t>
            </a:fld>
            <a:endParaRPr lang="en-US"/>
          </a:p>
        </p:txBody>
      </p:sp>
    </p:spTree>
    <p:extLst>
      <p:ext uri="{BB962C8B-B14F-4D97-AF65-F5344CB8AC3E}">
        <p14:creationId xmlns:p14="http://schemas.microsoft.com/office/powerpoint/2010/main" val="1013714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indhold 2"/>
          <p:cNvSpPr>
            <a:spLocks noGrp="1"/>
          </p:cNvSpPr>
          <p:nvPr>
            <p:ph sz="half" idx="1"/>
          </p:nvPr>
        </p:nvSpPr>
        <p:spPr>
          <a:xfrm>
            <a:off x="838200" y="1825625"/>
            <a:ext cx="51816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indhold 3"/>
          <p:cNvSpPr>
            <a:spLocks noGrp="1"/>
          </p:cNvSpPr>
          <p:nvPr>
            <p:ph sz="half" idx="2"/>
          </p:nvPr>
        </p:nvSpPr>
        <p:spPr>
          <a:xfrm>
            <a:off x="6172200" y="1825625"/>
            <a:ext cx="51816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Pladsholder til dato 4"/>
          <p:cNvSpPr>
            <a:spLocks noGrp="1"/>
          </p:cNvSpPr>
          <p:nvPr>
            <p:ph type="dt" sz="half" idx="10"/>
          </p:nvPr>
        </p:nvSpPr>
        <p:spPr/>
        <p:txBody>
          <a:bodyPr/>
          <a:lstStyle/>
          <a:p>
            <a:fld id="{B7AE9C44-9DAE-47EA-BF7B-527501938C3F}" type="datetimeFigureOut">
              <a:rPr lang="en-US" smtClean="0"/>
              <a:t>5/30/2025</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slidenummer 6"/>
          <p:cNvSpPr>
            <a:spLocks noGrp="1"/>
          </p:cNvSpPr>
          <p:nvPr>
            <p:ph type="sldNum" sz="quarter" idx="12"/>
          </p:nvPr>
        </p:nvSpPr>
        <p:spPr/>
        <p:txBody>
          <a:bodyPr/>
          <a:lstStyle/>
          <a:p>
            <a:fld id="{0D0FC2E3-A69C-4D5E-9D0D-9F10D106B08F}" type="slidenum">
              <a:rPr lang="en-US" smtClean="0"/>
              <a:t>‹#›</a:t>
            </a:fld>
            <a:endParaRPr lang="en-US"/>
          </a:p>
        </p:txBody>
      </p:sp>
    </p:spTree>
    <p:extLst>
      <p:ext uri="{BB962C8B-B14F-4D97-AF65-F5344CB8AC3E}">
        <p14:creationId xmlns:p14="http://schemas.microsoft.com/office/powerpoint/2010/main" val="2771968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a:t>Klik for at redigere i master</a:t>
            </a:r>
            <a:endParaRPr lang="en-US"/>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839788" y="2505075"/>
            <a:ext cx="5157787"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6172200" y="2505075"/>
            <a:ext cx="5183188"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7" name="Pladsholder til dato 6"/>
          <p:cNvSpPr>
            <a:spLocks noGrp="1"/>
          </p:cNvSpPr>
          <p:nvPr>
            <p:ph type="dt" sz="half" idx="10"/>
          </p:nvPr>
        </p:nvSpPr>
        <p:spPr/>
        <p:txBody>
          <a:bodyPr/>
          <a:lstStyle/>
          <a:p>
            <a:fld id="{B7AE9C44-9DAE-47EA-BF7B-527501938C3F}" type="datetimeFigureOut">
              <a:rPr lang="en-US" smtClean="0"/>
              <a:t>5/30/2025</a:t>
            </a:fld>
            <a:endParaRPr lang="en-US"/>
          </a:p>
        </p:txBody>
      </p:sp>
      <p:sp>
        <p:nvSpPr>
          <p:cNvPr id="8" name="Pladsholder til sidefod 7"/>
          <p:cNvSpPr>
            <a:spLocks noGrp="1"/>
          </p:cNvSpPr>
          <p:nvPr>
            <p:ph type="ftr" sz="quarter" idx="11"/>
          </p:nvPr>
        </p:nvSpPr>
        <p:spPr/>
        <p:txBody>
          <a:bodyPr/>
          <a:lstStyle/>
          <a:p>
            <a:endParaRPr lang="en-US"/>
          </a:p>
        </p:txBody>
      </p:sp>
      <p:sp>
        <p:nvSpPr>
          <p:cNvPr id="9" name="Pladsholder til slidenummer 8"/>
          <p:cNvSpPr>
            <a:spLocks noGrp="1"/>
          </p:cNvSpPr>
          <p:nvPr>
            <p:ph type="sldNum" sz="quarter" idx="12"/>
          </p:nvPr>
        </p:nvSpPr>
        <p:spPr/>
        <p:txBody>
          <a:bodyPr/>
          <a:lstStyle/>
          <a:p>
            <a:fld id="{0D0FC2E3-A69C-4D5E-9D0D-9F10D106B08F}" type="slidenum">
              <a:rPr lang="en-US" smtClean="0"/>
              <a:t>‹#›</a:t>
            </a:fld>
            <a:endParaRPr lang="en-US"/>
          </a:p>
        </p:txBody>
      </p:sp>
    </p:spTree>
    <p:extLst>
      <p:ext uri="{BB962C8B-B14F-4D97-AF65-F5344CB8AC3E}">
        <p14:creationId xmlns:p14="http://schemas.microsoft.com/office/powerpoint/2010/main" val="1786149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dato 2"/>
          <p:cNvSpPr>
            <a:spLocks noGrp="1"/>
          </p:cNvSpPr>
          <p:nvPr>
            <p:ph type="dt" sz="half" idx="10"/>
          </p:nvPr>
        </p:nvSpPr>
        <p:spPr/>
        <p:txBody>
          <a:bodyPr/>
          <a:lstStyle/>
          <a:p>
            <a:fld id="{B7AE9C44-9DAE-47EA-BF7B-527501938C3F}" type="datetimeFigureOut">
              <a:rPr lang="en-US" smtClean="0"/>
              <a:t>5/30/2025</a:t>
            </a:fld>
            <a:endParaRPr lang="en-US"/>
          </a:p>
        </p:txBody>
      </p:sp>
      <p:sp>
        <p:nvSpPr>
          <p:cNvPr id="4" name="Pladsholder til sidefod 3"/>
          <p:cNvSpPr>
            <a:spLocks noGrp="1"/>
          </p:cNvSpPr>
          <p:nvPr>
            <p:ph type="ftr" sz="quarter" idx="11"/>
          </p:nvPr>
        </p:nvSpPr>
        <p:spPr/>
        <p:txBody>
          <a:bodyPr/>
          <a:lstStyle/>
          <a:p>
            <a:endParaRPr lang="en-US"/>
          </a:p>
        </p:txBody>
      </p:sp>
      <p:sp>
        <p:nvSpPr>
          <p:cNvPr id="5" name="Pladsholder til slidenummer 4"/>
          <p:cNvSpPr>
            <a:spLocks noGrp="1"/>
          </p:cNvSpPr>
          <p:nvPr>
            <p:ph type="sldNum" sz="quarter" idx="12"/>
          </p:nvPr>
        </p:nvSpPr>
        <p:spPr/>
        <p:txBody>
          <a:bodyPr/>
          <a:lstStyle/>
          <a:p>
            <a:fld id="{0D0FC2E3-A69C-4D5E-9D0D-9F10D106B08F}" type="slidenum">
              <a:rPr lang="en-US" smtClean="0"/>
              <a:t>‹#›</a:t>
            </a:fld>
            <a:endParaRPr lang="en-US"/>
          </a:p>
        </p:txBody>
      </p:sp>
    </p:spTree>
    <p:extLst>
      <p:ext uri="{BB962C8B-B14F-4D97-AF65-F5344CB8AC3E}">
        <p14:creationId xmlns:p14="http://schemas.microsoft.com/office/powerpoint/2010/main" val="737749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B7AE9C44-9DAE-47EA-BF7B-527501938C3F}" type="datetimeFigureOut">
              <a:rPr lang="en-US" smtClean="0"/>
              <a:t>5/30/2025</a:t>
            </a:fld>
            <a:endParaRPr lang="en-US"/>
          </a:p>
        </p:txBody>
      </p:sp>
      <p:sp>
        <p:nvSpPr>
          <p:cNvPr id="3" name="Pladsholder til sidefod 2"/>
          <p:cNvSpPr>
            <a:spLocks noGrp="1"/>
          </p:cNvSpPr>
          <p:nvPr>
            <p:ph type="ftr" sz="quarter" idx="11"/>
          </p:nvPr>
        </p:nvSpPr>
        <p:spPr/>
        <p:txBody>
          <a:bodyPr/>
          <a:lstStyle/>
          <a:p>
            <a:endParaRPr lang="en-US"/>
          </a:p>
        </p:txBody>
      </p:sp>
      <p:sp>
        <p:nvSpPr>
          <p:cNvPr id="4" name="Pladsholder til slidenummer 3"/>
          <p:cNvSpPr>
            <a:spLocks noGrp="1"/>
          </p:cNvSpPr>
          <p:nvPr>
            <p:ph type="sldNum" sz="quarter" idx="12"/>
          </p:nvPr>
        </p:nvSpPr>
        <p:spPr/>
        <p:txBody>
          <a:bodyPr/>
          <a:lstStyle/>
          <a:p>
            <a:fld id="{0D0FC2E3-A69C-4D5E-9D0D-9F10D106B08F}" type="slidenum">
              <a:rPr lang="en-US" smtClean="0"/>
              <a:t>‹#›</a:t>
            </a:fld>
            <a:endParaRPr lang="en-US"/>
          </a:p>
        </p:txBody>
      </p:sp>
    </p:spTree>
    <p:extLst>
      <p:ext uri="{BB962C8B-B14F-4D97-AF65-F5344CB8AC3E}">
        <p14:creationId xmlns:p14="http://schemas.microsoft.com/office/powerpoint/2010/main" val="525010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endParaRPr lang="en-US"/>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Pladsholder til dato 4"/>
          <p:cNvSpPr>
            <a:spLocks noGrp="1"/>
          </p:cNvSpPr>
          <p:nvPr>
            <p:ph type="dt" sz="half" idx="10"/>
          </p:nvPr>
        </p:nvSpPr>
        <p:spPr/>
        <p:txBody>
          <a:bodyPr/>
          <a:lstStyle/>
          <a:p>
            <a:fld id="{B7AE9C44-9DAE-47EA-BF7B-527501938C3F}" type="datetimeFigureOut">
              <a:rPr lang="en-US" smtClean="0"/>
              <a:t>5/30/2025</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slidenummer 6"/>
          <p:cNvSpPr>
            <a:spLocks noGrp="1"/>
          </p:cNvSpPr>
          <p:nvPr>
            <p:ph type="sldNum" sz="quarter" idx="12"/>
          </p:nvPr>
        </p:nvSpPr>
        <p:spPr/>
        <p:txBody>
          <a:bodyPr/>
          <a:lstStyle/>
          <a:p>
            <a:fld id="{0D0FC2E3-A69C-4D5E-9D0D-9F10D106B08F}" type="slidenum">
              <a:rPr lang="en-US" smtClean="0"/>
              <a:t>‹#›</a:t>
            </a:fld>
            <a:endParaRPr lang="en-US"/>
          </a:p>
        </p:txBody>
      </p:sp>
    </p:spTree>
    <p:extLst>
      <p:ext uri="{BB962C8B-B14F-4D97-AF65-F5344CB8AC3E}">
        <p14:creationId xmlns:p14="http://schemas.microsoft.com/office/powerpoint/2010/main" val="904532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endParaRPr lang="en-US"/>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Pladsholder til dato 4"/>
          <p:cNvSpPr>
            <a:spLocks noGrp="1"/>
          </p:cNvSpPr>
          <p:nvPr>
            <p:ph type="dt" sz="half" idx="10"/>
          </p:nvPr>
        </p:nvSpPr>
        <p:spPr/>
        <p:txBody>
          <a:bodyPr/>
          <a:lstStyle/>
          <a:p>
            <a:fld id="{B7AE9C44-9DAE-47EA-BF7B-527501938C3F}" type="datetimeFigureOut">
              <a:rPr lang="en-US" smtClean="0"/>
              <a:t>5/30/2025</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slidenummer 6"/>
          <p:cNvSpPr>
            <a:spLocks noGrp="1"/>
          </p:cNvSpPr>
          <p:nvPr>
            <p:ph type="sldNum" sz="quarter" idx="12"/>
          </p:nvPr>
        </p:nvSpPr>
        <p:spPr/>
        <p:txBody>
          <a:bodyPr/>
          <a:lstStyle/>
          <a:p>
            <a:fld id="{0D0FC2E3-A69C-4D5E-9D0D-9F10D106B08F}" type="slidenum">
              <a:rPr lang="en-US" smtClean="0"/>
              <a:t>‹#›</a:t>
            </a:fld>
            <a:endParaRPr lang="en-US"/>
          </a:p>
        </p:txBody>
      </p:sp>
    </p:spTree>
    <p:extLst>
      <p:ext uri="{BB962C8B-B14F-4D97-AF65-F5344CB8AC3E}">
        <p14:creationId xmlns:p14="http://schemas.microsoft.com/office/powerpoint/2010/main" val="293460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i master</a:t>
            </a:r>
            <a:endParaRPr lang="en-US"/>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E9C44-9DAE-47EA-BF7B-527501938C3F}" type="datetimeFigureOut">
              <a:rPr lang="en-US" smtClean="0"/>
              <a:t>5/30/2025</a:t>
            </a:fld>
            <a:endParaRPr lang="en-US"/>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FC2E3-A69C-4D5E-9D0D-9F10D106B08F}" type="slidenum">
              <a:rPr lang="en-US" smtClean="0"/>
              <a:t>‹#›</a:t>
            </a:fld>
            <a:endParaRPr lang="en-US"/>
          </a:p>
        </p:txBody>
      </p:sp>
    </p:spTree>
    <p:extLst>
      <p:ext uri="{BB962C8B-B14F-4D97-AF65-F5344CB8AC3E}">
        <p14:creationId xmlns:p14="http://schemas.microsoft.com/office/powerpoint/2010/main" val="450563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en-US" dirty="0">
                <a:cs typeface="Calibri Light"/>
              </a:rPr>
              <a:t>Del-</a:t>
            </a:r>
            <a:r>
              <a:rPr lang="en-US" dirty="0" err="1">
                <a:cs typeface="Calibri Light"/>
              </a:rPr>
              <a:t>visionsplan</a:t>
            </a:r>
            <a:r>
              <a:rPr lang="en-US" dirty="0">
                <a:cs typeface="Calibri Light"/>
              </a:rPr>
              <a:t> </a:t>
            </a:r>
            <a:br>
              <a:rPr lang="en-US" dirty="0">
                <a:cs typeface="Calibri Light"/>
              </a:rPr>
            </a:br>
            <a:r>
              <a:rPr lang="en-US" b="1" dirty="0">
                <a:cs typeface="Calibri Light"/>
              </a:rPr>
              <a:t>Den Danske </a:t>
            </a:r>
            <a:r>
              <a:rPr lang="en-US" b="1" dirty="0" err="1">
                <a:cs typeface="Calibri Light"/>
              </a:rPr>
              <a:t>Billard</a:t>
            </a:r>
            <a:r>
              <a:rPr lang="en-US" b="1" dirty="0">
                <a:cs typeface="Calibri Light"/>
              </a:rPr>
              <a:t> Union</a:t>
            </a:r>
            <a:r>
              <a:rPr lang="en-US" dirty="0">
                <a:cs typeface="Calibri Light"/>
              </a:rPr>
              <a:t> </a:t>
            </a:r>
            <a:br>
              <a:rPr lang="en-US" dirty="0">
                <a:cs typeface="Calibri Light"/>
              </a:rPr>
            </a:br>
            <a:r>
              <a:rPr lang="en-US" sz="4400" dirty="0">
                <a:cs typeface="Calibri Light"/>
              </a:rPr>
              <a:t>2026-2029</a:t>
            </a:r>
            <a:endParaRPr lang="en-US" sz="4400" dirty="0"/>
          </a:p>
        </p:txBody>
      </p:sp>
      <p:sp>
        <p:nvSpPr>
          <p:cNvPr id="3" name="Undertitel 2"/>
          <p:cNvSpPr>
            <a:spLocks noGrp="1"/>
          </p:cNvSpPr>
          <p:nvPr>
            <p:ph type="subTitle" idx="1"/>
          </p:nvPr>
        </p:nvSpPr>
        <p:spPr/>
        <p:txBody>
          <a:bodyPr vert="horz" lIns="91440" tIns="45720" rIns="91440" bIns="45720" rtlCol="0" anchor="t">
            <a:noAutofit/>
          </a:bodyPr>
          <a:lstStyle/>
          <a:p>
            <a:r>
              <a:rPr lang="en-US" sz="3200" b="1" dirty="0">
                <a:cs typeface="Calibri"/>
              </a:rPr>
              <a:t>5-Kegler  </a:t>
            </a:r>
          </a:p>
          <a:p>
            <a:r>
              <a:rPr lang="en-US" sz="3200" b="1" dirty="0">
                <a:cs typeface="Calibri"/>
              </a:rPr>
              <a:t>Thomas Jæger</a:t>
            </a:r>
          </a:p>
        </p:txBody>
      </p:sp>
      <p:pic>
        <p:nvPicPr>
          <p:cNvPr id="5" name="Picture 4" descr="A red and black logo&#10;&#10;AI-generated content may be incorrect.">
            <a:extLst>
              <a:ext uri="{FF2B5EF4-FFF2-40B4-BE49-F238E27FC236}">
                <a16:creationId xmlns:a16="http://schemas.microsoft.com/office/drawing/2014/main" id="{94081B86-C795-0B5F-82BC-C471EE7D783C}"/>
              </a:ext>
            </a:extLst>
          </p:cNvPr>
          <p:cNvPicPr>
            <a:picLocks noChangeAspect="1"/>
          </p:cNvPicPr>
          <p:nvPr/>
        </p:nvPicPr>
        <p:blipFill>
          <a:blip r:embed="rId2"/>
          <a:stretch>
            <a:fillRect/>
          </a:stretch>
        </p:blipFill>
        <p:spPr>
          <a:xfrm>
            <a:off x="4724882" y="4961379"/>
            <a:ext cx="2481805" cy="1082835"/>
          </a:xfrm>
          <a:prstGeom prst="rect">
            <a:avLst/>
          </a:prstGeom>
        </p:spPr>
      </p:pic>
    </p:spTree>
    <p:extLst>
      <p:ext uri="{BB962C8B-B14F-4D97-AF65-F5344CB8AC3E}">
        <p14:creationId xmlns:p14="http://schemas.microsoft.com/office/powerpoint/2010/main" val="3424942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84B661-6762-4000-A97C-116DA6808BF4}"/>
              </a:ext>
            </a:extLst>
          </p:cNvPr>
          <p:cNvSpPr>
            <a:spLocks noGrp="1"/>
          </p:cNvSpPr>
          <p:nvPr>
            <p:ph type="title"/>
          </p:nvPr>
        </p:nvSpPr>
        <p:spPr/>
        <p:txBody>
          <a:bodyPr/>
          <a:lstStyle/>
          <a:p>
            <a:r>
              <a:rPr lang="da-DK" dirty="0">
                <a:cs typeface="Calibri Light"/>
              </a:rPr>
              <a:t>Sådan når vi målet for 2029 (strategi) </a:t>
            </a:r>
            <a:endParaRPr lang="da-DK" dirty="0"/>
          </a:p>
        </p:txBody>
      </p:sp>
      <p:sp>
        <p:nvSpPr>
          <p:cNvPr id="3" name="Pladsholder til indhold 2">
            <a:extLst>
              <a:ext uri="{FF2B5EF4-FFF2-40B4-BE49-F238E27FC236}">
                <a16:creationId xmlns:a16="http://schemas.microsoft.com/office/drawing/2014/main" id="{F47A64DD-D1BB-41CE-A32C-1E29D354EDE0}"/>
              </a:ext>
            </a:extLst>
          </p:cNvPr>
          <p:cNvSpPr>
            <a:spLocks noGrp="1"/>
          </p:cNvSpPr>
          <p:nvPr>
            <p:ph idx="1"/>
          </p:nvPr>
        </p:nvSpPr>
        <p:spPr/>
        <p:txBody>
          <a:bodyPr vert="horz" lIns="91440" tIns="45720" rIns="91440" bIns="45720" rtlCol="0" anchor="t">
            <a:normAutofit lnSpcReduction="10000"/>
          </a:bodyPr>
          <a:lstStyle/>
          <a:p>
            <a:r>
              <a:rPr lang="da-DK" dirty="0">
                <a:cs typeface="Calibri"/>
              </a:rPr>
              <a:t>Konkrete tiltag </a:t>
            </a:r>
          </a:p>
          <a:p>
            <a:pPr lvl="1"/>
            <a:r>
              <a:rPr lang="da-DK" dirty="0">
                <a:cs typeface="Calibri"/>
              </a:rPr>
              <a:t>Få flere klubber med Carambole borde</a:t>
            </a:r>
          </a:p>
          <a:p>
            <a:pPr lvl="1"/>
            <a:r>
              <a:rPr lang="da-DK" dirty="0">
                <a:cs typeface="Calibri"/>
              </a:rPr>
              <a:t>Deltagelse ved internationale turneringer</a:t>
            </a:r>
          </a:p>
          <a:p>
            <a:pPr lvl="1"/>
            <a:r>
              <a:rPr lang="da-DK" dirty="0">
                <a:cs typeface="Calibri"/>
              </a:rPr>
              <a:t>Instruktionssamlinger - evt. med italienske instruktør</a:t>
            </a:r>
          </a:p>
          <a:p>
            <a:pPr lvl="1"/>
            <a:r>
              <a:rPr lang="da-DK" dirty="0">
                <a:cs typeface="Calibri"/>
              </a:rPr>
              <a:t>At der for hver sæson bliver etableret et udvalg der målrettet arbejder på visionerne</a:t>
            </a:r>
          </a:p>
          <a:p>
            <a:pPr lvl="1"/>
            <a:r>
              <a:rPr lang="da-DK" dirty="0">
                <a:cs typeface="Calibri"/>
              </a:rPr>
              <a:t>At Ikast BK, KBK afholder mindst 2 årlige samlinger/instruktion, hvor der videndeles og trænes </a:t>
            </a:r>
          </a:p>
          <a:p>
            <a:pPr marL="0" indent="0">
              <a:buNone/>
            </a:pPr>
            <a:endParaRPr lang="da-DK" dirty="0">
              <a:cs typeface="Calibri"/>
            </a:endParaRPr>
          </a:p>
          <a:p>
            <a:r>
              <a:rPr lang="da-DK" dirty="0">
                <a:cs typeface="Calibri"/>
              </a:rPr>
              <a:t>Økonomisk behov </a:t>
            </a:r>
          </a:p>
          <a:p>
            <a:pPr lvl="1"/>
            <a:r>
              <a:rPr lang="da-DK" dirty="0">
                <a:cs typeface="Calibri"/>
              </a:rPr>
              <a:t>100.000 kr</a:t>
            </a:r>
          </a:p>
        </p:txBody>
      </p:sp>
    </p:spTree>
    <p:extLst>
      <p:ext uri="{BB962C8B-B14F-4D97-AF65-F5344CB8AC3E}">
        <p14:creationId xmlns:p14="http://schemas.microsoft.com/office/powerpoint/2010/main" val="3016110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2132A6-5A52-4AE7-B353-9B4A5DDBAD31}"/>
              </a:ext>
            </a:extLst>
          </p:cNvPr>
          <p:cNvSpPr>
            <a:spLocks noGrp="1"/>
          </p:cNvSpPr>
          <p:nvPr>
            <p:ph type="title"/>
          </p:nvPr>
        </p:nvSpPr>
        <p:spPr/>
        <p:txBody>
          <a:bodyPr/>
          <a:lstStyle/>
          <a:p>
            <a:r>
              <a:rPr lang="da-DK">
                <a:cs typeface="Calibri Light"/>
              </a:rPr>
              <a:t>Afsluttende bemærkninger </a:t>
            </a:r>
            <a:endParaRPr lang="da-DK"/>
          </a:p>
        </p:txBody>
      </p:sp>
      <p:sp>
        <p:nvSpPr>
          <p:cNvPr id="3" name="Pladsholder til indhold 2">
            <a:extLst>
              <a:ext uri="{FF2B5EF4-FFF2-40B4-BE49-F238E27FC236}">
                <a16:creationId xmlns:a16="http://schemas.microsoft.com/office/drawing/2014/main" id="{5E8DA3E3-6C6A-47E0-9B84-F0E3EE1B19F8}"/>
              </a:ext>
            </a:extLst>
          </p:cNvPr>
          <p:cNvSpPr>
            <a:spLocks noGrp="1"/>
          </p:cNvSpPr>
          <p:nvPr>
            <p:ph idx="1"/>
          </p:nvPr>
        </p:nvSpPr>
        <p:spPr/>
        <p:txBody>
          <a:bodyPr vert="horz" lIns="91440" tIns="45720" rIns="91440" bIns="45720" rtlCol="0" anchor="t">
            <a:normAutofit/>
          </a:bodyPr>
          <a:lstStyle/>
          <a:p>
            <a:r>
              <a:rPr lang="da-DK" sz="2400" dirty="0">
                <a:cs typeface="Calibri"/>
              </a:rPr>
              <a:t>Mit håb er, at der vil være økonomi til min vision. Det vil betyde, at vi forhåbentlig kan få løftet niveauet hos vores dygtigste spillere således, at de spiller med om medaljer ved de fleste internationale turneringer</a:t>
            </a:r>
          </a:p>
          <a:p>
            <a:r>
              <a:rPr lang="da-DK" sz="2400" dirty="0">
                <a:cs typeface="Calibri"/>
              </a:rPr>
              <a:t>Mit håb er, at der spilles flere turneringer i 5-Kegler således, at bredden styrkes og derved løfter det samlede niveau</a:t>
            </a:r>
          </a:p>
          <a:p>
            <a:r>
              <a:rPr lang="da-DK" sz="2400" dirty="0">
                <a:cs typeface="Calibri"/>
              </a:rPr>
              <a:t>Mit håb er at der kan laves en plan om at lave trænnings weekender imod Tyskerne. Hvor vi skiftes hvert år til at besøge hinanden til en stor turnering</a:t>
            </a:r>
          </a:p>
          <a:p>
            <a:r>
              <a:rPr lang="da-DK" sz="2400" dirty="0">
                <a:cs typeface="Calibri"/>
              </a:rPr>
              <a:t>Jeg håber vi kan få mere økonomisk støtte til at rykke vores niveu i Danmark.For vi har allerede besvist at vi er på vej frem.</a:t>
            </a:r>
          </a:p>
        </p:txBody>
      </p:sp>
    </p:spTree>
    <p:extLst>
      <p:ext uri="{BB962C8B-B14F-4D97-AF65-F5344CB8AC3E}">
        <p14:creationId xmlns:p14="http://schemas.microsoft.com/office/powerpoint/2010/main" val="3834021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5AD5E-63BE-4E27-8BB9-C1E67C54A7AD}"/>
              </a:ext>
            </a:extLst>
          </p:cNvPr>
          <p:cNvSpPr>
            <a:spLocks noGrp="1"/>
          </p:cNvSpPr>
          <p:nvPr>
            <p:ph type="title"/>
          </p:nvPr>
        </p:nvSpPr>
        <p:spPr/>
        <p:txBody>
          <a:bodyPr/>
          <a:lstStyle/>
          <a:p>
            <a:r>
              <a:rPr lang="da-DK">
                <a:cs typeface="Calibri Light"/>
              </a:rPr>
              <a:t>Ansvarlig for 5-Kegler </a:t>
            </a:r>
            <a:endParaRPr lang="da-DK"/>
          </a:p>
        </p:txBody>
      </p:sp>
      <p:sp>
        <p:nvSpPr>
          <p:cNvPr id="3" name="Pladsholder til indhold 2">
            <a:extLst>
              <a:ext uri="{FF2B5EF4-FFF2-40B4-BE49-F238E27FC236}">
                <a16:creationId xmlns:a16="http://schemas.microsoft.com/office/drawing/2014/main" id="{65004F31-DCCB-4986-AB42-74537C9CCE96}"/>
              </a:ext>
            </a:extLst>
          </p:cNvPr>
          <p:cNvSpPr>
            <a:spLocks noGrp="1"/>
          </p:cNvSpPr>
          <p:nvPr>
            <p:ph idx="1"/>
          </p:nvPr>
        </p:nvSpPr>
        <p:spPr/>
        <p:txBody>
          <a:bodyPr vert="horz" lIns="91440" tIns="45720" rIns="91440" bIns="45720" rtlCol="0" anchor="t">
            <a:normAutofit/>
          </a:bodyPr>
          <a:lstStyle/>
          <a:p>
            <a:pPr marL="0" indent="0">
              <a:buNone/>
            </a:pPr>
            <a:r>
              <a:rPr lang="da-DK" dirty="0">
                <a:cs typeface="Calibri"/>
              </a:rPr>
              <a:t>Formand:</a:t>
            </a:r>
          </a:p>
          <a:p>
            <a:pPr marL="0" indent="0">
              <a:buNone/>
            </a:pPr>
            <a:r>
              <a:rPr lang="da-DK" dirty="0">
                <a:cs typeface="Calibri"/>
              </a:rPr>
              <a:t>Thomas Jæger</a:t>
            </a:r>
          </a:p>
          <a:p>
            <a:pPr marL="0" indent="0">
              <a:buNone/>
            </a:pPr>
            <a:r>
              <a:rPr lang="da-DK" dirty="0">
                <a:cs typeface="Calibri"/>
              </a:rPr>
              <a:t>Thomas-jaeger@hotmail.com</a:t>
            </a:r>
          </a:p>
          <a:p>
            <a:pPr marL="0" indent="0">
              <a:buNone/>
            </a:pPr>
            <a:r>
              <a:rPr lang="da-DK" dirty="0">
                <a:cs typeface="Calibri"/>
              </a:rPr>
              <a:t>41990485</a:t>
            </a:r>
          </a:p>
          <a:p>
            <a:pPr marL="0" indent="0">
              <a:buNone/>
            </a:pPr>
            <a:endParaRPr lang="da-DK" dirty="0">
              <a:cs typeface="Calibri"/>
            </a:endParaRPr>
          </a:p>
        </p:txBody>
      </p:sp>
    </p:spTree>
    <p:extLst>
      <p:ext uri="{BB962C8B-B14F-4D97-AF65-F5344CB8AC3E}">
        <p14:creationId xmlns:p14="http://schemas.microsoft.com/office/powerpoint/2010/main" val="3090120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35EF28-4204-496C-8081-517785B56D3D}"/>
              </a:ext>
            </a:extLst>
          </p:cNvPr>
          <p:cNvSpPr>
            <a:spLocks noGrp="1"/>
          </p:cNvSpPr>
          <p:nvPr>
            <p:ph type="title"/>
          </p:nvPr>
        </p:nvSpPr>
        <p:spPr/>
        <p:txBody>
          <a:bodyPr/>
          <a:lstStyle/>
          <a:p>
            <a:r>
              <a:rPr lang="da-DK">
                <a:cs typeface="Calibri Light"/>
              </a:rPr>
              <a:t>Formål med en "Del-visionsplan" </a:t>
            </a:r>
            <a:endParaRPr lang="da-DK"/>
          </a:p>
        </p:txBody>
      </p:sp>
      <p:sp>
        <p:nvSpPr>
          <p:cNvPr id="3" name="Pladsholder til indhold 2">
            <a:extLst>
              <a:ext uri="{FF2B5EF4-FFF2-40B4-BE49-F238E27FC236}">
                <a16:creationId xmlns:a16="http://schemas.microsoft.com/office/drawing/2014/main" id="{CD860336-68E7-436D-B55B-CC4CAC1E5BF5}"/>
              </a:ext>
            </a:extLst>
          </p:cNvPr>
          <p:cNvSpPr>
            <a:spLocks noGrp="1"/>
          </p:cNvSpPr>
          <p:nvPr>
            <p:ph idx="1"/>
          </p:nvPr>
        </p:nvSpPr>
        <p:spPr>
          <a:xfrm>
            <a:off x="838200" y="1394304"/>
            <a:ext cx="10515600" cy="5027073"/>
          </a:xfrm>
        </p:spPr>
        <p:txBody>
          <a:bodyPr vert="horz" lIns="91440" tIns="45720" rIns="91440" bIns="45720" rtlCol="0" anchor="t">
            <a:normAutofit fontScale="92500" lnSpcReduction="10000"/>
          </a:bodyPr>
          <a:lstStyle/>
          <a:p>
            <a:r>
              <a:rPr lang="da-DK">
                <a:cs typeface="Calibri"/>
              </a:rPr>
              <a:t>Formålet er, at skabe grundlag for en samlet visionsplan for dansk billard, som skal identificere og præcisere, hvad billard er og hvad sporten kan byde på overfor befolkningen og sponsorer. </a:t>
            </a:r>
            <a:endParaRPr lang="da-DK"/>
          </a:p>
          <a:p>
            <a:r>
              <a:rPr lang="da-DK">
                <a:cs typeface="Calibri"/>
              </a:rPr>
              <a:t>Slutmålet er en "</a:t>
            </a:r>
            <a:r>
              <a:rPr lang="da-DK" err="1">
                <a:cs typeface="Calibri"/>
              </a:rPr>
              <a:t>Corporate</a:t>
            </a:r>
            <a:r>
              <a:rPr lang="da-DK">
                <a:cs typeface="Calibri"/>
              </a:rPr>
              <a:t> Identity”, som skal bruges til at  sælge billardsporten til nye samarbejdspartnere, sponsorer, fonde m.v. og markant øge indtægter i de kommende år. Til gavn for udviklingen af billardsporten. </a:t>
            </a:r>
            <a:endParaRPr lang="da-DK"/>
          </a:p>
          <a:p>
            <a:r>
              <a:rPr lang="da-DK">
                <a:cs typeface="Calibri"/>
              </a:rPr>
              <a:t>Grundlaget skabes ved at de enkelte disciplin- og område-ansvarlige gør status og reflekterer over eget ansvarsområde, som til sidst bliver integreret i en samlet visionsplan for dansk billard. </a:t>
            </a:r>
          </a:p>
          <a:p>
            <a:r>
              <a:rPr lang="da-DK">
                <a:cs typeface="Calibri"/>
              </a:rPr>
              <a:t>Opgaven udføres ved omhyggeligt at udfylde de blanke sider i denne Power Point-præsentation. Det er måden hvorpå det enkelte bestyrelsesmedlem får direkte indflydelse på og medansvar for vigtige beslutninger omkring DDBU’s kommende nye organisation og struktur. </a:t>
            </a:r>
          </a:p>
        </p:txBody>
      </p:sp>
    </p:spTree>
    <p:extLst>
      <p:ext uri="{BB962C8B-B14F-4D97-AF65-F5344CB8AC3E}">
        <p14:creationId xmlns:p14="http://schemas.microsoft.com/office/powerpoint/2010/main" val="890357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494DE3-37ED-4DB7-BA46-B1BA74F8D297}"/>
              </a:ext>
            </a:extLst>
          </p:cNvPr>
          <p:cNvSpPr>
            <a:spLocks noGrp="1"/>
          </p:cNvSpPr>
          <p:nvPr>
            <p:ph type="title"/>
          </p:nvPr>
        </p:nvSpPr>
        <p:spPr/>
        <p:txBody>
          <a:bodyPr/>
          <a:lstStyle/>
          <a:p>
            <a:r>
              <a:rPr lang="da-DK" dirty="0">
                <a:cs typeface="Calibri Light"/>
              </a:rPr>
              <a:t>Status 2025</a:t>
            </a:r>
            <a:endParaRPr lang="da-DK" dirty="0"/>
          </a:p>
        </p:txBody>
      </p:sp>
      <p:sp>
        <p:nvSpPr>
          <p:cNvPr id="3" name="Pladsholder til indhold 2">
            <a:extLst>
              <a:ext uri="{FF2B5EF4-FFF2-40B4-BE49-F238E27FC236}">
                <a16:creationId xmlns:a16="http://schemas.microsoft.com/office/drawing/2014/main" id="{FD46E6A3-5C5B-4AEE-96C3-59914152D311}"/>
              </a:ext>
            </a:extLst>
          </p:cNvPr>
          <p:cNvSpPr>
            <a:spLocks noGrp="1"/>
          </p:cNvSpPr>
          <p:nvPr>
            <p:ph idx="1"/>
          </p:nvPr>
        </p:nvSpPr>
        <p:spPr/>
        <p:txBody>
          <a:bodyPr vert="horz" lIns="91440" tIns="45720" rIns="91440" bIns="45720" rtlCol="0" anchor="t">
            <a:normAutofit/>
          </a:bodyPr>
          <a:lstStyle/>
          <a:p>
            <a:r>
              <a:rPr lang="da-DK" dirty="0">
                <a:cs typeface="Calibri"/>
              </a:rPr>
              <a:t>Der er 16 der spiller turnering på elite tours</a:t>
            </a:r>
          </a:p>
          <a:p>
            <a:r>
              <a:rPr lang="da-DK" dirty="0">
                <a:cs typeface="Calibri"/>
              </a:rPr>
              <a:t>Der er ca. 25-35 der spiller mesterrække og A tours</a:t>
            </a:r>
          </a:p>
          <a:p>
            <a:r>
              <a:rPr lang="da-DK" dirty="0">
                <a:cs typeface="Calibri"/>
              </a:rPr>
              <a:t>Vi er nr. 4 i Europa for hold</a:t>
            </a:r>
          </a:p>
          <a:p>
            <a:r>
              <a:rPr lang="da-DK" dirty="0">
                <a:cs typeface="Calibri"/>
              </a:rPr>
              <a:t>Niveauet i Danmark har rykket sig meget</a:t>
            </a:r>
          </a:p>
        </p:txBody>
      </p:sp>
    </p:spTree>
    <p:extLst>
      <p:ext uri="{BB962C8B-B14F-4D97-AF65-F5344CB8AC3E}">
        <p14:creationId xmlns:p14="http://schemas.microsoft.com/office/powerpoint/2010/main" val="4178547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7DCA58-7752-4E2D-94CC-5D673B5832BA}"/>
              </a:ext>
            </a:extLst>
          </p:cNvPr>
          <p:cNvSpPr>
            <a:spLocks noGrp="1"/>
          </p:cNvSpPr>
          <p:nvPr>
            <p:ph type="title"/>
          </p:nvPr>
        </p:nvSpPr>
        <p:spPr/>
        <p:txBody>
          <a:bodyPr/>
          <a:lstStyle/>
          <a:p>
            <a:r>
              <a:rPr lang="da-DK">
                <a:cs typeface="Calibri Light"/>
              </a:rPr>
              <a:t>SWOT Analyse – 1  </a:t>
            </a:r>
            <a:endParaRPr lang="da-DK"/>
          </a:p>
        </p:txBody>
      </p:sp>
      <p:sp>
        <p:nvSpPr>
          <p:cNvPr id="3" name="Pladsholder til indhold 2">
            <a:extLst>
              <a:ext uri="{FF2B5EF4-FFF2-40B4-BE49-F238E27FC236}">
                <a16:creationId xmlns:a16="http://schemas.microsoft.com/office/drawing/2014/main" id="{4B0D7B71-440D-4A6A-9867-A42222B2B248}"/>
              </a:ext>
            </a:extLst>
          </p:cNvPr>
          <p:cNvSpPr>
            <a:spLocks noGrp="1"/>
          </p:cNvSpPr>
          <p:nvPr>
            <p:ph idx="1"/>
          </p:nvPr>
        </p:nvSpPr>
        <p:spPr/>
        <p:txBody>
          <a:bodyPr vert="horz" lIns="91440" tIns="45720" rIns="91440" bIns="45720" rtlCol="0" anchor="t">
            <a:normAutofit fontScale="92500" lnSpcReduction="20000"/>
          </a:bodyPr>
          <a:lstStyle/>
          <a:p>
            <a:r>
              <a:rPr lang="da-DK" dirty="0">
                <a:cs typeface="Calibri"/>
              </a:rPr>
              <a:t>Styrker (Strengths)       </a:t>
            </a:r>
          </a:p>
          <a:p>
            <a:pPr lvl="1"/>
            <a:r>
              <a:rPr lang="da-DK" dirty="0">
                <a:cs typeface="Calibri"/>
              </a:rPr>
              <a:t>Kan spilles af alle uanset niveau</a:t>
            </a:r>
          </a:p>
          <a:p>
            <a:pPr lvl="1"/>
            <a:r>
              <a:rPr lang="da-DK" dirty="0">
                <a:cs typeface="Calibri"/>
              </a:rPr>
              <a:t>Kun et stød af gangen, hvilket giver spillet dynamik</a:t>
            </a:r>
          </a:p>
          <a:p>
            <a:pPr lvl="1"/>
            <a:r>
              <a:rPr lang="da-DK" dirty="0">
                <a:cs typeface="Calibri"/>
              </a:rPr>
              <a:t>Der er en del taktik i 5-Kegler</a:t>
            </a:r>
          </a:p>
          <a:p>
            <a:pPr lvl="1"/>
            <a:r>
              <a:rPr lang="da-DK" dirty="0">
                <a:cs typeface="Calibri"/>
              </a:rPr>
              <a:t>5-Kegler minder på nogle områder om skomager, som spilles af rigtig mange</a:t>
            </a:r>
          </a:p>
          <a:p>
            <a:pPr lvl="1"/>
            <a:r>
              <a:rPr lang="da-DK" dirty="0">
                <a:cs typeface="Calibri"/>
              </a:rPr>
              <a:t>Danmark har flere dygtige spillere, som kan inspirere </a:t>
            </a:r>
          </a:p>
          <a:p>
            <a:pPr lvl="1"/>
            <a:r>
              <a:rPr lang="da-DK" dirty="0">
                <a:cs typeface="Calibri"/>
              </a:rPr>
              <a:t>Der er kommet en mindre fremgang i antal spillere således, at bredden er styrket til både turneringer og i den daglige træning i klubberne </a:t>
            </a:r>
          </a:p>
          <a:p>
            <a:pPr marL="0" indent="0">
              <a:buNone/>
            </a:pPr>
            <a:endParaRPr lang="da-DK" dirty="0">
              <a:cs typeface="Calibri"/>
            </a:endParaRPr>
          </a:p>
          <a:p>
            <a:r>
              <a:rPr lang="da-DK" dirty="0">
                <a:cs typeface="Calibri"/>
              </a:rPr>
              <a:t>Svagheder (Weaknesses)  </a:t>
            </a:r>
          </a:p>
          <a:p>
            <a:pPr lvl="1"/>
            <a:r>
              <a:rPr lang="da-DK" dirty="0">
                <a:cs typeface="Calibri"/>
              </a:rPr>
              <a:t>En del klubber har ikke caramboleborde, som 5-Kegler spilles på</a:t>
            </a:r>
          </a:p>
          <a:p>
            <a:pPr lvl="1"/>
            <a:r>
              <a:rPr lang="da-DK" dirty="0">
                <a:cs typeface="Calibri"/>
              </a:rPr>
              <a:t>Spillet er svært at mestre, så det kræver en indsats at komme op blandt eliten      </a:t>
            </a:r>
          </a:p>
          <a:p>
            <a:pPr lvl="1"/>
            <a:r>
              <a:rPr lang="da-DK" dirty="0">
                <a:cs typeface="Calibri"/>
              </a:rPr>
              <a:t>Ikke alle klubber der har lyst til der skal spilles hos dem.            </a:t>
            </a:r>
            <a:endParaRPr lang="da-DK" dirty="0"/>
          </a:p>
        </p:txBody>
      </p:sp>
    </p:spTree>
    <p:extLst>
      <p:ext uri="{BB962C8B-B14F-4D97-AF65-F5344CB8AC3E}">
        <p14:creationId xmlns:p14="http://schemas.microsoft.com/office/powerpoint/2010/main" val="1722667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A554D9-DC0E-414A-8A57-E54C89E4F4B5}"/>
              </a:ext>
            </a:extLst>
          </p:cNvPr>
          <p:cNvSpPr>
            <a:spLocks noGrp="1"/>
          </p:cNvSpPr>
          <p:nvPr>
            <p:ph type="title"/>
          </p:nvPr>
        </p:nvSpPr>
        <p:spPr/>
        <p:txBody>
          <a:bodyPr/>
          <a:lstStyle/>
          <a:p>
            <a:r>
              <a:rPr lang="da-DK" dirty="0">
                <a:cs typeface="Calibri Light"/>
              </a:rPr>
              <a:t>SWOT Analyse – 2 </a:t>
            </a:r>
            <a:endParaRPr lang="da-DK" dirty="0"/>
          </a:p>
        </p:txBody>
      </p:sp>
      <p:sp>
        <p:nvSpPr>
          <p:cNvPr id="3" name="Pladsholder til indhold 2">
            <a:extLst>
              <a:ext uri="{FF2B5EF4-FFF2-40B4-BE49-F238E27FC236}">
                <a16:creationId xmlns:a16="http://schemas.microsoft.com/office/drawing/2014/main" id="{5C582CD9-DC0D-484F-93F4-D6B69D614983}"/>
              </a:ext>
            </a:extLst>
          </p:cNvPr>
          <p:cNvSpPr>
            <a:spLocks noGrp="1"/>
          </p:cNvSpPr>
          <p:nvPr>
            <p:ph idx="1"/>
          </p:nvPr>
        </p:nvSpPr>
        <p:spPr/>
        <p:txBody>
          <a:bodyPr vert="horz" lIns="91440" tIns="45720" rIns="91440" bIns="45720" rtlCol="0" anchor="t">
            <a:normAutofit fontScale="92500"/>
          </a:bodyPr>
          <a:lstStyle/>
          <a:p>
            <a:r>
              <a:rPr lang="da-DK" dirty="0">
                <a:cs typeface="Calibri"/>
              </a:rPr>
              <a:t>Muligheder (Opportunities) </a:t>
            </a:r>
          </a:p>
          <a:p>
            <a:pPr lvl="1"/>
            <a:r>
              <a:rPr lang="da-DK" dirty="0">
                <a:cs typeface="Calibri"/>
              </a:rPr>
              <a:t>Turneringer på kegleborde, for at skabe interesse</a:t>
            </a:r>
          </a:p>
          <a:p>
            <a:pPr lvl="1"/>
            <a:r>
              <a:rPr lang="da-DK" dirty="0">
                <a:cs typeface="Calibri"/>
              </a:rPr>
              <a:t>Klubberne kan opnå økonomiske fordele ved at få nye spillere</a:t>
            </a:r>
          </a:p>
          <a:p>
            <a:pPr lvl="1"/>
            <a:r>
              <a:rPr lang="da-DK" dirty="0">
                <a:cs typeface="Calibri"/>
              </a:rPr>
              <a:t>”Åbent Hus” i klubberne på en bestemt ugedag/månedsdag</a:t>
            </a:r>
          </a:p>
          <a:p>
            <a:pPr lvl="1"/>
            <a:r>
              <a:rPr lang="da-DK" dirty="0">
                <a:cs typeface="Calibri"/>
              </a:rPr>
              <a:t>Øge interessen ved at få næste sæsons turneringer ud i klubber der normalt ikke afholder 5-Kegler</a:t>
            </a:r>
          </a:p>
          <a:p>
            <a:pPr lvl="1"/>
            <a:r>
              <a:rPr lang="da-DK" dirty="0">
                <a:cs typeface="Calibri"/>
              </a:rPr>
              <a:t>At topspillere kommer rundt i klubberne og forklarer om spillet og giver ”instruktion”</a:t>
            </a:r>
          </a:p>
          <a:p>
            <a:pPr marL="457200" lvl="1" indent="0">
              <a:buNone/>
            </a:pPr>
            <a:endParaRPr lang="da-DK" dirty="0">
              <a:cs typeface="Calibri"/>
            </a:endParaRPr>
          </a:p>
          <a:p>
            <a:r>
              <a:rPr lang="da-DK" dirty="0">
                <a:cs typeface="Calibri"/>
              </a:rPr>
              <a:t>Trusler (Threats) </a:t>
            </a:r>
          </a:p>
          <a:p>
            <a:pPr lvl="1"/>
            <a:r>
              <a:rPr lang="da-DK" dirty="0">
                <a:cs typeface="Calibri"/>
              </a:rPr>
              <a:t>At markedsføringen strander på SoMe eller i klubbernes indbakke</a:t>
            </a:r>
          </a:p>
          <a:p>
            <a:pPr lvl="1"/>
            <a:r>
              <a:rPr lang="da-DK" dirty="0">
                <a:cs typeface="Calibri"/>
              </a:rPr>
              <a:t>At eksisternede klubber ikke vil have 5-Kegler i klubben. For der skal tegens op tl det.  </a:t>
            </a:r>
          </a:p>
          <a:p>
            <a:endParaRPr lang="da-DK" dirty="0">
              <a:cs typeface="Calibri"/>
            </a:endParaRPr>
          </a:p>
          <a:p>
            <a:endParaRPr lang="da-DK" dirty="0">
              <a:cs typeface="Calibri"/>
            </a:endParaRPr>
          </a:p>
          <a:p>
            <a:endParaRPr lang="da-DK" dirty="0">
              <a:cs typeface="Calibri"/>
            </a:endParaRPr>
          </a:p>
          <a:p>
            <a:endParaRPr lang="da-DK" dirty="0">
              <a:cs typeface="Calibri"/>
            </a:endParaRPr>
          </a:p>
        </p:txBody>
      </p:sp>
    </p:spTree>
    <p:extLst>
      <p:ext uri="{BB962C8B-B14F-4D97-AF65-F5344CB8AC3E}">
        <p14:creationId xmlns:p14="http://schemas.microsoft.com/office/powerpoint/2010/main" val="2002764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B1DFD-EFA3-4AF5-B5C5-7162F267C9FF}"/>
              </a:ext>
            </a:extLst>
          </p:cNvPr>
          <p:cNvSpPr>
            <a:spLocks noGrp="1"/>
          </p:cNvSpPr>
          <p:nvPr>
            <p:ph type="title"/>
          </p:nvPr>
        </p:nvSpPr>
        <p:spPr/>
        <p:txBody>
          <a:bodyPr/>
          <a:lstStyle/>
          <a:p>
            <a:r>
              <a:rPr lang="da-DK">
                <a:cs typeface="Calibri Light"/>
              </a:rPr>
              <a:t>Værdier i 5-Kegler</a:t>
            </a:r>
            <a:endParaRPr lang="da-DK"/>
          </a:p>
        </p:txBody>
      </p:sp>
      <p:sp>
        <p:nvSpPr>
          <p:cNvPr id="3" name="Pladsholder til indhold 2">
            <a:extLst>
              <a:ext uri="{FF2B5EF4-FFF2-40B4-BE49-F238E27FC236}">
                <a16:creationId xmlns:a16="http://schemas.microsoft.com/office/drawing/2014/main" id="{2FE972CD-A609-41F8-B954-19C0F0A916AD}"/>
              </a:ext>
            </a:extLst>
          </p:cNvPr>
          <p:cNvSpPr>
            <a:spLocks noGrp="1"/>
          </p:cNvSpPr>
          <p:nvPr>
            <p:ph idx="1"/>
          </p:nvPr>
        </p:nvSpPr>
        <p:spPr/>
        <p:txBody>
          <a:bodyPr vert="horz" lIns="91440" tIns="45720" rIns="91440" bIns="45720" rtlCol="0" anchor="t">
            <a:normAutofit fontScale="92500" lnSpcReduction="10000"/>
          </a:bodyPr>
          <a:lstStyle/>
          <a:p>
            <a:r>
              <a:rPr lang="da-DK">
                <a:cs typeface="Calibri"/>
              </a:rPr>
              <a:t>Samarbejde</a:t>
            </a:r>
          </a:p>
          <a:p>
            <a:pPr lvl="1"/>
            <a:r>
              <a:rPr lang="da-DK">
                <a:cs typeface="Calibri"/>
              </a:rPr>
              <a:t>Der er stor interesse i miljøet for at samarbejde om en udvikling af 5-Kegler</a:t>
            </a:r>
          </a:p>
          <a:p>
            <a:r>
              <a:rPr lang="da-DK">
                <a:cs typeface="Calibri"/>
              </a:rPr>
              <a:t>Udvikling</a:t>
            </a:r>
          </a:p>
          <a:p>
            <a:pPr lvl="1"/>
            <a:r>
              <a:rPr lang="da-DK">
                <a:cs typeface="Calibri"/>
              </a:rPr>
              <a:t>Færdigheder med henblik på kortsigtet og langsigtet styrkelse af niveau</a:t>
            </a:r>
          </a:p>
          <a:p>
            <a:pPr lvl="1"/>
            <a:r>
              <a:rPr lang="da-DK">
                <a:cs typeface="Calibri"/>
              </a:rPr>
              <a:t>5-Kegler en international disciplin. Der kan stræbes efter at blive udtaget til disse turneringer</a:t>
            </a:r>
          </a:p>
          <a:p>
            <a:r>
              <a:rPr lang="da-DK">
                <a:cs typeface="Calibri"/>
              </a:rPr>
              <a:t>Trivsel</a:t>
            </a:r>
          </a:p>
          <a:p>
            <a:pPr lvl="1"/>
            <a:r>
              <a:rPr lang="da-DK">
                <a:cs typeface="Calibri"/>
              </a:rPr>
              <a:t>Der er i miljøet en god stemning, som bidrager til socialt fællesskab og træningsfællesskaber</a:t>
            </a:r>
          </a:p>
          <a:p>
            <a:r>
              <a:rPr lang="da-DK">
                <a:cs typeface="Calibri"/>
              </a:rPr>
              <a:t>Helhed</a:t>
            </a:r>
          </a:p>
          <a:p>
            <a:pPr lvl="1"/>
            <a:r>
              <a:rPr lang="da-DK">
                <a:cs typeface="Calibri"/>
              </a:rPr>
              <a:t>Der er udarbejdet et turnerigsformat, hvor der er indtænkt motivation, flere kampe på ens eget niveau og fleksibilitet for alle spillere – uanset niveau</a:t>
            </a:r>
          </a:p>
        </p:txBody>
      </p:sp>
    </p:spTree>
    <p:extLst>
      <p:ext uri="{BB962C8B-B14F-4D97-AF65-F5344CB8AC3E}">
        <p14:creationId xmlns:p14="http://schemas.microsoft.com/office/powerpoint/2010/main" val="865133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DC7719-55E5-401A-877E-935962633508}"/>
              </a:ext>
            </a:extLst>
          </p:cNvPr>
          <p:cNvSpPr>
            <a:spLocks noGrp="1"/>
          </p:cNvSpPr>
          <p:nvPr>
            <p:ph type="title"/>
          </p:nvPr>
        </p:nvSpPr>
        <p:spPr/>
        <p:txBody>
          <a:bodyPr/>
          <a:lstStyle/>
          <a:p>
            <a:r>
              <a:rPr lang="da-DK">
                <a:cs typeface="Calibri Light"/>
              </a:rPr>
              <a:t>Målsætning </a:t>
            </a:r>
            <a:endParaRPr lang="da-DK"/>
          </a:p>
        </p:txBody>
      </p:sp>
      <p:sp>
        <p:nvSpPr>
          <p:cNvPr id="3" name="Pladsholder til indhold 2">
            <a:extLst>
              <a:ext uri="{FF2B5EF4-FFF2-40B4-BE49-F238E27FC236}">
                <a16:creationId xmlns:a16="http://schemas.microsoft.com/office/drawing/2014/main" id="{8498D6E3-C018-4D48-AD8C-DC3A4264B04D}"/>
              </a:ext>
            </a:extLst>
          </p:cNvPr>
          <p:cNvSpPr>
            <a:spLocks noGrp="1"/>
          </p:cNvSpPr>
          <p:nvPr>
            <p:ph idx="1"/>
          </p:nvPr>
        </p:nvSpPr>
        <p:spPr>
          <a:xfrm>
            <a:off x="838200" y="1426029"/>
            <a:ext cx="10515600" cy="5066846"/>
          </a:xfrm>
        </p:spPr>
        <p:txBody>
          <a:bodyPr vert="horz" lIns="91440" tIns="45720" rIns="91440" bIns="45720" rtlCol="0" anchor="t">
            <a:normAutofit/>
          </a:bodyPr>
          <a:lstStyle/>
          <a:p>
            <a:pPr marL="0" indent="0">
              <a:buNone/>
            </a:pPr>
            <a:endParaRPr lang="da-DK" dirty="0">
              <a:cs typeface="Calibri"/>
            </a:endParaRPr>
          </a:p>
          <a:p>
            <a:r>
              <a:rPr lang="da-DK" dirty="0">
                <a:cs typeface="Calibri"/>
              </a:rPr>
              <a:t>2029</a:t>
            </a:r>
          </a:p>
          <a:p>
            <a:pPr lvl="1"/>
            <a:r>
              <a:rPr lang="da-DK" dirty="0">
                <a:cs typeface="Calibri"/>
              </a:rPr>
              <a:t>At 100 spillere har tilmeldt sig Elite Tour, Mesterrække Tours  </a:t>
            </a:r>
          </a:p>
          <a:p>
            <a:pPr lvl="1"/>
            <a:r>
              <a:rPr lang="da-DK" dirty="0">
                <a:cs typeface="Calibri"/>
              </a:rPr>
              <a:t>EM Individuelt: Mindst en spiller blandt de 3 bedste</a:t>
            </a:r>
          </a:p>
          <a:p>
            <a:pPr lvl="1"/>
            <a:r>
              <a:rPr lang="da-DK" dirty="0">
                <a:cs typeface="Calibri"/>
              </a:rPr>
              <a:t>VM Individuelt: Mindst en spiller blandt de 8 bedste</a:t>
            </a:r>
          </a:p>
          <a:p>
            <a:pPr lvl="1"/>
            <a:r>
              <a:rPr lang="da-DK" dirty="0">
                <a:cs typeface="Calibri"/>
              </a:rPr>
              <a:t>EM Hold: Danmark skal være i top 3 på ranglisten</a:t>
            </a:r>
          </a:p>
          <a:p>
            <a:pPr lvl="1"/>
            <a:r>
              <a:rPr lang="da-DK" dirty="0">
                <a:cs typeface="Calibri"/>
              </a:rPr>
              <a:t>VM Hold: Danmark skal være i top 5 på ranglisten</a:t>
            </a:r>
          </a:p>
          <a:p>
            <a:pPr lvl="1"/>
            <a:r>
              <a:rPr lang="da-DK" dirty="0">
                <a:cs typeface="Calibri"/>
              </a:rPr>
              <a:t>At afholde en international turnering hvert andet år</a:t>
            </a:r>
          </a:p>
          <a:p>
            <a:pPr marL="457200" lvl="1" indent="0">
              <a:buNone/>
            </a:pPr>
            <a:endParaRPr lang="da-DK" dirty="0">
              <a:cs typeface="Calibri"/>
            </a:endParaRPr>
          </a:p>
        </p:txBody>
      </p:sp>
    </p:spTree>
    <p:extLst>
      <p:ext uri="{BB962C8B-B14F-4D97-AF65-F5344CB8AC3E}">
        <p14:creationId xmlns:p14="http://schemas.microsoft.com/office/powerpoint/2010/main" val="1472010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7F197A-CA99-DB43-9547-87F086970A76}"/>
              </a:ext>
            </a:extLst>
          </p:cNvPr>
          <p:cNvSpPr>
            <a:spLocks noGrp="1"/>
          </p:cNvSpPr>
          <p:nvPr>
            <p:ph type="title"/>
          </p:nvPr>
        </p:nvSpPr>
        <p:spPr/>
        <p:txBody>
          <a:bodyPr/>
          <a:lstStyle/>
          <a:p>
            <a:r>
              <a:rPr lang="da-DK" dirty="0"/>
              <a:t>Turneringsafvikling 2025/26</a:t>
            </a:r>
          </a:p>
        </p:txBody>
      </p:sp>
      <p:sp>
        <p:nvSpPr>
          <p:cNvPr id="3" name="Pladsholder til indhold 2">
            <a:extLst>
              <a:ext uri="{FF2B5EF4-FFF2-40B4-BE49-F238E27FC236}">
                <a16:creationId xmlns:a16="http://schemas.microsoft.com/office/drawing/2014/main" id="{67D8A601-9C83-5946-9D73-B0DF746524E8}"/>
              </a:ext>
            </a:extLst>
          </p:cNvPr>
          <p:cNvSpPr>
            <a:spLocks noGrp="1"/>
          </p:cNvSpPr>
          <p:nvPr>
            <p:ph idx="1"/>
          </p:nvPr>
        </p:nvSpPr>
        <p:spPr/>
        <p:txBody>
          <a:bodyPr>
            <a:normAutofit/>
          </a:bodyPr>
          <a:lstStyle/>
          <a:p>
            <a:r>
              <a:rPr lang="da-DK" sz="2000" dirty="0"/>
              <a:t>Elite Tour (16 deltagere)</a:t>
            </a:r>
          </a:p>
          <a:p>
            <a:r>
              <a:rPr lang="da-DK" sz="2000" dirty="0"/>
              <a:t>Mesterrække Vest (op til 16 deltagere)</a:t>
            </a:r>
          </a:p>
          <a:p>
            <a:r>
              <a:rPr lang="da-DK" sz="2000" dirty="0"/>
              <a:t>Mesterrække Øst (op til 16 deltagere)</a:t>
            </a:r>
          </a:p>
          <a:p>
            <a:pPr marL="0" indent="0">
              <a:buNone/>
            </a:pPr>
            <a:endParaRPr lang="da-DK" sz="2000" dirty="0"/>
          </a:p>
          <a:p>
            <a:r>
              <a:rPr lang="da-DK" sz="2000" dirty="0"/>
              <a:t>Parametre</a:t>
            </a:r>
          </a:p>
          <a:p>
            <a:pPr lvl="1"/>
            <a:r>
              <a:rPr lang="da-DK" sz="2000" dirty="0"/>
              <a:t>Kompetitivt miljø med mange lige kampe og rullende rangliste</a:t>
            </a:r>
          </a:p>
          <a:p>
            <a:pPr lvl="1"/>
            <a:r>
              <a:rPr lang="da-DK" sz="2000" dirty="0"/>
              <a:t>Økonomi skal ikke hindre deltagelse </a:t>
            </a:r>
          </a:p>
          <a:p>
            <a:pPr lvl="1"/>
            <a:r>
              <a:rPr lang="da-DK" sz="2000" dirty="0"/>
              <a:t>Nem og overskuelig planlægning for spillere og klubber</a:t>
            </a:r>
          </a:p>
          <a:p>
            <a:pPr lvl="1"/>
            <a:r>
              <a:rPr lang="da-DK" sz="2000" dirty="0"/>
              <a:t>Udbrede kendskabet til 5-Kegler ved at integrere nye spillesteder</a:t>
            </a:r>
          </a:p>
        </p:txBody>
      </p:sp>
    </p:spTree>
    <p:extLst>
      <p:ext uri="{BB962C8B-B14F-4D97-AF65-F5344CB8AC3E}">
        <p14:creationId xmlns:p14="http://schemas.microsoft.com/office/powerpoint/2010/main" val="3768041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A4AE64-85D0-4793-9C02-677C05A449BD}"/>
              </a:ext>
            </a:extLst>
          </p:cNvPr>
          <p:cNvSpPr>
            <a:spLocks noGrp="1"/>
          </p:cNvSpPr>
          <p:nvPr>
            <p:ph type="title"/>
          </p:nvPr>
        </p:nvSpPr>
        <p:spPr/>
        <p:txBody>
          <a:bodyPr/>
          <a:lstStyle/>
          <a:p>
            <a:r>
              <a:rPr lang="da-DK" dirty="0">
                <a:cs typeface="Calibri Light"/>
              </a:rPr>
              <a:t>Sådan når vi målet for 2029(strategi)</a:t>
            </a:r>
          </a:p>
        </p:txBody>
      </p:sp>
      <p:sp>
        <p:nvSpPr>
          <p:cNvPr id="3" name="Pladsholder til indhold 2">
            <a:extLst>
              <a:ext uri="{FF2B5EF4-FFF2-40B4-BE49-F238E27FC236}">
                <a16:creationId xmlns:a16="http://schemas.microsoft.com/office/drawing/2014/main" id="{E2471C80-11D6-4335-918B-F01C0589E67F}"/>
              </a:ext>
            </a:extLst>
          </p:cNvPr>
          <p:cNvSpPr>
            <a:spLocks noGrp="1"/>
          </p:cNvSpPr>
          <p:nvPr>
            <p:ph idx="1"/>
          </p:nvPr>
        </p:nvSpPr>
        <p:spPr/>
        <p:txBody>
          <a:bodyPr vert="horz" lIns="91440" tIns="45720" rIns="91440" bIns="45720" rtlCol="0" anchor="t">
            <a:normAutofit/>
          </a:bodyPr>
          <a:lstStyle/>
          <a:p>
            <a:r>
              <a:rPr lang="da-DK" dirty="0">
                <a:cs typeface="Calibri"/>
              </a:rPr>
              <a:t>Konkrete tiltag </a:t>
            </a:r>
          </a:p>
          <a:p>
            <a:pPr lvl="1"/>
            <a:r>
              <a:rPr lang="da-DK" dirty="0">
                <a:cs typeface="Calibri"/>
              </a:rPr>
              <a:t>Der etableres et udvalg, som arbejder målrettet på en udvikling</a:t>
            </a:r>
          </a:p>
          <a:p>
            <a:pPr lvl="1"/>
            <a:r>
              <a:rPr lang="da-DK" dirty="0">
                <a:cs typeface="Calibri"/>
              </a:rPr>
              <a:t>Ny turneringsstruktur (beskrevet på slide 8) </a:t>
            </a:r>
          </a:p>
          <a:p>
            <a:pPr lvl="1"/>
            <a:r>
              <a:rPr lang="da-DK" dirty="0">
                <a:cs typeface="Calibri"/>
              </a:rPr>
              <a:t>Flere klubber skal afholde turneringer</a:t>
            </a:r>
          </a:p>
          <a:p>
            <a:pPr lvl="1"/>
            <a:r>
              <a:rPr lang="da-DK" dirty="0">
                <a:cs typeface="Calibri"/>
              </a:rPr>
              <a:t>Nye spillere vil have begrænset transporttid da Mesterrække Vest og Øst afholdes regionalt</a:t>
            </a:r>
          </a:p>
          <a:p>
            <a:pPr lvl="1"/>
            <a:r>
              <a:rPr lang="da-DK" dirty="0">
                <a:cs typeface="Calibri"/>
              </a:rPr>
              <a:t>5-Kegler vil blive markedsført mere intenst.</a:t>
            </a:r>
          </a:p>
          <a:p>
            <a:pPr lvl="1"/>
            <a:r>
              <a:rPr lang="da-DK" dirty="0">
                <a:cs typeface="Calibri"/>
              </a:rPr>
              <a:t>Trænings lejr i Tyskland/Italien</a:t>
            </a:r>
          </a:p>
          <a:p>
            <a:pPr marL="457200" lvl="1" indent="0">
              <a:buNone/>
            </a:pPr>
            <a:endParaRPr lang="da-DK" dirty="0">
              <a:cs typeface="Calibri"/>
            </a:endParaRPr>
          </a:p>
          <a:p>
            <a:pPr marL="0" indent="0">
              <a:buNone/>
            </a:pPr>
            <a:endParaRPr lang="da-DK" dirty="0">
              <a:cs typeface="Calibri"/>
            </a:endParaRPr>
          </a:p>
        </p:txBody>
      </p:sp>
    </p:spTree>
    <p:extLst>
      <p:ext uri="{BB962C8B-B14F-4D97-AF65-F5344CB8AC3E}">
        <p14:creationId xmlns:p14="http://schemas.microsoft.com/office/powerpoint/2010/main" val="557681498"/>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5010</TotalTime>
  <Words>240</Words>
  <Application>Microsoft Office PowerPoint</Application>
  <PresentationFormat>Widescreen</PresentationFormat>
  <Paragraphs>96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Kontortema</vt:lpstr>
      <vt:lpstr>Del-visionsplan  Den Danske Billard Union  2026-2029</vt:lpstr>
      <vt:lpstr>Formål med en "Del-visionsplan" </vt:lpstr>
      <vt:lpstr>Status 2025</vt:lpstr>
      <vt:lpstr>SWOT Analyse – 1  </vt:lpstr>
      <vt:lpstr>SWOT Analyse – 2 </vt:lpstr>
      <vt:lpstr>Værdier i 5-Kegler</vt:lpstr>
      <vt:lpstr>Målsætning </vt:lpstr>
      <vt:lpstr>Turneringsafvikling 2025/26</vt:lpstr>
      <vt:lpstr>Sådan når vi målet for 2029(strategi)</vt:lpstr>
      <vt:lpstr>Sådan når vi målet for 2029 (strategi) </vt:lpstr>
      <vt:lpstr>Afsluttende bemærkninger </vt:lpstr>
      <vt:lpstr>Ansvarlig for 5-Kegler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
  <cp:lastModifiedBy>Thomas Jæger</cp:lastModifiedBy>
  <cp:revision>17</cp:revision>
  <dcterms:created xsi:type="dcterms:W3CDTF">2012-08-10T12:37:40Z</dcterms:created>
  <dcterms:modified xsi:type="dcterms:W3CDTF">2025-05-30T09:36:17Z</dcterms:modified>
</cp:coreProperties>
</file>